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95" r:id="rId3"/>
    <p:sldId id="285" r:id="rId4"/>
    <p:sldId id="287" r:id="rId5"/>
    <p:sldId id="294" r:id="rId6"/>
    <p:sldId id="291" r:id="rId7"/>
    <p:sldId id="261" r:id="rId8"/>
    <p:sldId id="284" r:id="rId9"/>
    <p:sldId id="288" r:id="rId10"/>
    <p:sldId id="258" r:id="rId11"/>
    <p:sldId id="279" r:id="rId12"/>
    <p:sldId id="278" r:id="rId13"/>
    <p:sldId id="275" r:id="rId14"/>
    <p:sldId id="265" r:id="rId15"/>
    <p:sldId id="280" r:id="rId16"/>
    <p:sldId id="297" r:id="rId17"/>
    <p:sldId id="299" r:id="rId18"/>
    <p:sldId id="270" r:id="rId19"/>
    <p:sldId id="282" r:id="rId20"/>
    <p:sldId id="281" r:id="rId21"/>
    <p:sldId id="283" r:id="rId22"/>
    <p:sldId id="290" r:id="rId23"/>
    <p:sldId id="300"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F25C94-20B9-479F-9AA3-42B05E45BF40}">
          <p14:sldIdLst>
            <p14:sldId id="256"/>
            <p14:sldId id="295"/>
            <p14:sldId id="285"/>
            <p14:sldId id="287"/>
            <p14:sldId id="294"/>
            <p14:sldId id="291"/>
            <p14:sldId id="261"/>
            <p14:sldId id="284"/>
            <p14:sldId id="288"/>
            <p14:sldId id="258"/>
            <p14:sldId id="279"/>
            <p14:sldId id="278"/>
            <p14:sldId id="275"/>
            <p14:sldId id="265"/>
            <p14:sldId id="280"/>
            <p14:sldId id="297"/>
            <p14:sldId id="299"/>
            <p14:sldId id="270"/>
            <p14:sldId id="282"/>
            <p14:sldId id="281"/>
            <p14:sldId id="283"/>
            <p14:sldId id="290"/>
            <p14:sldId id="300"/>
            <p14:sldId id="269"/>
          </p14:sldIdLst>
        </p14:section>
        <p14:section name="Untitled Section" id="{AA232931-8BE7-4809-B9CC-5A43962E793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181" autoAdjust="0"/>
  </p:normalViewPr>
  <p:slideViewPr>
    <p:cSldViewPr snapToGrid="0">
      <p:cViewPr varScale="1">
        <p:scale>
          <a:sx n="98" d="100"/>
          <a:sy n="98" d="100"/>
        </p:scale>
        <p:origin x="10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3E3A1A9-4AA6-4E7E-85C2-E6FE3B42124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0226977-94A3-4BEC-9F15-0228C71D22FF}">
      <dgm:prSet/>
      <dgm:spPr/>
      <dgm:t>
        <a:bodyPr/>
        <a:lstStyle/>
        <a:p>
          <a:r>
            <a:rPr lang="en-US"/>
            <a:t>Whoami </a:t>
          </a:r>
        </a:p>
      </dgm:t>
    </dgm:pt>
    <dgm:pt modelId="{4E557619-E1BB-4FD9-B6C1-A0EFF4574FB8}" type="parTrans" cxnId="{562F0683-0D3D-4C5B-BD6C-04187D40EEF3}">
      <dgm:prSet/>
      <dgm:spPr/>
      <dgm:t>
        <a:bodyPr/>
        <a:lstStyle/>
        <a:p>
          <a:endParaRPr lang="en-US"/>
        </a:p>
      </dgm:t>
    </dgm:pt>
    <dgm:pt modelId="{81C97E7D-726B-493C-9F67-040BCC1B08BE}" type="sibTrans" cxnId="{562F0683-0D3D-4C5B-BD6C-04187D40EEF3}">
      <dgm:prSet/>
      <dgm:spPr/>
      <dgm:t>
        <a:bodyPr/>
        <a:lstStyle/>
        <a:p>
          <a:endParaRPr lang="en-US"/>
        </a:p>
      </dgm:t>
    </dgm:pt>
    <dgm:pt modelId="{7028B443-7BB1-4CA6-86ED-7F14F51EDB98}">
      <dgm:prSet/>
      <dgm:spPr/>
      <dgm:t>
        <a:bodyPr/>
        <a:lstStyle/>
        <a:p>
          <a:r>
            <a:rPr lang="en-US"/>
            <a:t>Cryo</a:t>
          </a:r>
        </a:p>
      </dgm:t>
    </dgm:pt>
    <dgm:pt modelId="{97E3E2C8-F25C-491C-BD1B-51A84E970F59}" type="parTrans" cxnId="{418C21F2-73CF-4A8F-A1EA-B0C1406D1627}">
      <dgm:prSet/>
      <dgm:spPr/>
      <dgm:t>
        <a:bodyPr/>
        <a:lstStyle/>
        <a:p>
          <a:endParaRPr lang="en-US"/>
        </a:p>
      </dgm:t>
    </dgm:pt>
    <dgm:pt modelId="{752F6A87-06E4-40F4-B380-FEB914FB8905}" type="sibTrans" cxnId="{418C21F2-73CF-4A8F-A1EA-B0C1406D1627}">
      <dgm:prSet/>
      <dgm:spPr/>
      <dgm:t>
        <a:bodyPr/>
        <a:lstStyle/>
        <a:p>
          <a:endParaRPr lang="en-US"/>
        </a:p>
      </dgm:t>
    </dgm:pt>
    <dgm:pt modelId="{CD141E05-1D0E-4CE4-83F4-5592BB7A645A}">
      <dgm:prSet/>
      <dgm:spPr/>
      <dgm:t>
        <a:bodyPr/>
        <a:lstStyle/>
        <a:p>
          <a:r>
            <a:rPr lang="en-US"/>
            <a:t>Pentester (not a locksmith)</a:t>
          </a:r>
        </a:p>
      </dgm:t>
    </dgm:pt>
    <dgm:pt modelId="{7AFDB18E-6278-41B3-AEF2-66631CA3BA5A}" type="parTrans" cxnId="{76266DD0-28E9-48FC-A5C7-0FE6E58FC99C}">
      <dgm:prSet/>
      <dgm:spPr/>
      <dgm:t>
        <a:bodyPr/>
        <a:lstStyle/>
        <a:p>
          <a:endParaRPr lang="en-US"/>
        </a:p>
      </dgm:t>
    </dgm:pt>
    <dgm:pt modelId="{96B4D1BE-F97C-46DE-A8E4-3333DFD3FB79}" type="sibTrans" cxnId="{76266DD0-28E9-48FC-A5C7-0FE6E58FC99C}">
      <dgm:prSet/>
      <dgm:spPr/>
      <dgm:t>
        <a:bodyPr/>
        <a:lstStyle/>
        <a:p>
          <a:endParaRPr lang="en-US"/>
        </a:p>
      </dgm:t>
    </dgm:pt>
    <dgm:pt modelId="{1FAFADEA-A68F-4AEF-B168-431BBA605BAF}">
      <dgm:prSet/>
      <dgm:spPr/>
      <dgm:t>
        <a:bodyPr/>
        <a:lstStyle/>
        <a:p>
          <a:r>
            <a:rPr lang="en-US"/>
            <a:t>Hobbyist</a:t>
          </a:r>
        </a:p>
      </dgm:t>
    </dgm:pt>
    <dgm:pt modelId="{F1046350-2E64-41ED-87E0-50E8DCCB8098}" type="parTrans" cxnId="{B503F274-16ED-4E5E-B0CB-0EE2BD5E2DDD}">
      <dgm:prSet/>
      <dgm:spPr/>
      <dgm:t>
        <a:bodyPr/>
        <a:lstStyle/>
        <a:p>
          <a:endParaRPr lang="en-US"/>
        </a:p>
      </dgm:t>
    </dgm:pt>
    <dgm:pt modelId="{D5553664-8286-4D80-AB38-BF7C6237BBB4}" type="sibTrans" cxnId="{B503F274-16ED-4E5E-B0CB-0EE2BD5E2DDD}">
      <dgm:prSet/>
      <dgm:spPr/>
      <dgm:t>
        <a:bodyPr/>
        <a:lstStyle/>
        <a:p>
          <a:endParaRPr lang="en-US"/>
        </a:p>
      </dgm:t>
    </dgm:pt>
    <dgm:pt modelId="{E0BAEF13-5CFD-4B4E-9FB4-3F791EA5498E}">
      <dgm:prSet/>
      <dgm:spPr/>
      <dgm:t>
        <a:bodyPr/>
        <a:lstStyle/>
        <a:p>
          <a:r>
            <a:rPr lang="en-US" dirty="0"/>
            <a:t>What are SFICs?</a:t>
          </a:r>
        </a:p>
      </dgm:t>
    </dgm:pt>
    <dgm:pt modelId="{557EFD21-3546-46EF-9E6B-292D007903A0}" type="parTrans" cxnId="{83AD75CB-6C4A-4387-97AF-179704859C68}">
      <dgm:prSet/>
      <dgm:spPr/>
      <dgm:t>
        <a:bodyPr/>
        <a:lstStyle/>
        <a:p>
          <a:endParaRPr lang="en-US"/>
        </a:p>
      </dgm:t>
    </dgm:pt>
    <dgm:pt modelId="{A713488C-DEAA-4ABA-AA66-A61E90342EAD}" type="sibTrans" cxnId="{83AD75CB-6C4A-4387-97AF-179704859C68}">
      <dgm:prSet/>
      <dgm:spPr/>
      <dgm:t>
        <a:bodyPr/>
        <a:lstStyle/>
        <a:p>
          <a:endParaRPr lang="en-US"/>
        </a:p>
      </dgm:t>
    </dgm:pt>
    <dgm:pt modelId="{38260205-ADF0-424D-85AB-139C6F284864}">
      <dgm:prSet/>
      <dgm:spPr/>
      <dgm:t>
        <a:bodyPr/>
        <a:lstStyle/>
        <a:p>
          <a:r>
            <a:rPr lang="en-US"/>
            <a:t>Where are they commonly found?</a:t>
          </a:r>
        </a:p>
      </dgm:t>
    </dgm:pt>
    <dgm:pt modelId="{04F01951-7613-4A34-B4D1-3385F32CD332}" type="parTrans" cxnId="{9BF86D24-2175-4F3E-B5AE-78539732FE27}">
      <dgm:prSet/>
      <dgm:spPr/>
      <dgm:t>
        <a:bodyPr/>
        <a:lstStyle/>
        <a:p>
          <a:endParaRPr lang="en-US"/>
        </a:p>
      </dgm:t>
    </dgm:pt>
    <dgm:pt modelId="{9DEEF430-B849-4D47-B076-EC113AEA24B4}" type="sibTrans" cxnId="{9BF86D24-2175-4F3E-B5AE-78539732FE27}">
      <dgm:prSet/>
      <dgm:spPr/>
      <dgm:t>
        <a:bodyPr/>
        <a:lstStyle/>
        <a:p>
          <a:endParaRPr lang="en-US"/>
        </a:p>
      </dgm:t>
    </dgm:pt>
    <dgm:pt modelId="{33D77A58-0896-47E7-9755-ABF245374902}">
      <dgm:prSet/>
      <dgm:spPr/>
      <dgm:t>
        <a:bodyPr/>
        <a:lstStyle/>
        <a:p>
          <a:r>
            <a:rPr lang="en-US"/>
            <a:t>Why do I care about keymarks?</a:t>
          </a:r>
        </a:p>
      </dgm:t>
    </dgm:pt>
    <dgm:pt modelId="{9C772474-1905-4EC8-908E-525C46ECFCD8}" type="parTrans" cxnId="{580053F4-8B0C-4CB0-B36F-41CF4F8B1EDE}">
      <dgm:prSet/>
      <dgm:spPr/>
      <dgm:t>
        <a:bodyPr/>
        <a:lstStyle/>
        <a:p>
          <a:endParaRPr lang="en-US"/>
        </a:p>
      </dgm:t>
    </dgm:pt>
    <dgm:pt modelId="{AB67BC9C-FE1B-4DCF-91FF-F188AF62A81E}" type="sibTrans" cxnId="{580053F4-8B0C-4CB0-B36F-41CF4F8B1EDE}">
      <dgm:prSet/>
      <dgm:spPr/>
      <dgm:t>
        <a:bodyPr/>
        <a:lstStyle/>
        <a:p>
          <a:endParaRPr lang="en-US"/>
        </a:p>
      </dgm:t>
    </dgm:pt>
    <dgm:pt modelId="{2B087475-F71F-43B9-879B-4D546BB7B0DD}">
      <dgm:prSet/>
      <dgm:spPr/>
      <dgm:t>
        <a:bodyPr/>
        <a:lstStyle/>
        <a:p>
          <a:r>
            <a:rPr lang="en-US" dirty="0"/>
            <a:t>Can we get the keys to the kingdom?</a:t>
          </a:r>
        </a:p>
      </dgm:t>
    </dgm:pt>
    <dgm:pt modelId="{81D7A2C5-5C5A-434D-A273-498046DF9898}" type="parTrans" cxnId="{EE0ABE1D-02E4-498C-A00D-2A2CD5725F4B}">
      <dgm:prSet/>
      <dgm:spPr/>
      <dgm:t>
        <a:bodyPr/>
        <a:lstStyle/>
        <a:p>
          <a:endParaRPr lang="en-US"/>
        </a:p>
      </dgm:t>
    </dgm:pt>
    <dgm:pt modelId="{68CA8B32-D4C4-403F-9EE7-B8E7E6F138C8}" type="sibTrans" cxnId="{EE0ABE1D-02E4-498C-A00D-2A2CD5725F4B}">
      <dgm:prSet/>
      <dgm:spPr/>
      <dgm:t>
        <a:bodyPr/>
        <a:lstStyle/>
        <a:p>
          <a:endParaRPr lang="en-US"/>
        </a:p>
      </dgm:t>
    </dgm:pt>
    <dgm:pt modelId="{8DE2551C-57BA-4E0A-821A-91F66C0C5BC4}" type="pres">
      <dgm:prSet presAssocID="{03E3A1A9-4AA6-4E7E-85C2-E6FE3B421247}" presName="root" presStyleCnt="0">
        <dgm:presLayoutVars>
          <dgm:dir/>
          <dgm:resizeHandles val="exact"/>
        </dgm:presLayoutVars>
      </dgm:prSet>
      <dgm:spPr/>
    </dgm:pt>
    <dgm:pt modelId="{A1CBD4B0-2DF8-41CC-82D0-3817B79E2412}" type="pres">
      <dgm:prSet presAssocID="{00226977-94A3-4BEC-9F15-0228C71D22FF}" presName="compNode" presStyleCnt="0"/>
      <dgm:spPr/>
    </dgm:pt>
    <dgm:pt modelId="{24030531-B384-4E09-9E77-23B7A9B4F7B2}" type="pres">
      <dgm:prSet presAssocID="{00226977-94A3-4BEC-9F15-0228C71D22FF}" presName="bgRect" presStyleLbl="bgShp" presStyleIdx="0" presStyleCnt="5"/>
      <dgm:spPr/>
    </dgm:pt>
    <dgm:pt modelId="{44EE1743-3FA5-48CE-B070-8355E3FA35B7}" type="pres">
      <dgm:prSet presAssocID="{00226977-94A3-4BEC-9F15-0228C71D22F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2"/>
        </a:ext>
      </dgm:extLst>
    </dgm:pt>
    <dgm:pt modelId="{DBA3CC6D-6E4B-4AF6-AE39-DE28FB087C0C}" type="pres">
      <dgm:prSet presAssocID="{00226977-94A3-4BEC-9F15-0228C71D22FF}" presName="spaceRect" presStyleCnt="0"/>
      <dgm:spPr/>
    </dgm:pt>
    <dgm:pt modelId="{C70EF8BB-69E4-4C9F-81C4-6EF35B18D4A9}" type="pres">
      <dgm:prSet presAssocID="{00226977-94A3-4BEC-9F15-0228C71D22FF}" presName="parTx" presStyleLbl="revTx" presStyleIdx="0" presStyleCnt="6">
        <dgm:presLayoutVars>
          <dgm:chMax val="0"/>
          <dgm:chPref val="0"/>
        </dgm:presLayoutVars>
      </dgm:prSet>
      <dgm:spPr/>
    </dgm:pt>
    <dgm:pt modelId="{8FFC33EF-B89E-43D8-B199-5EA1C68B5905}" type="pres">
      <dgm:prSet presAssocID="{00226977-94A3-4BEC-9F15-0228C71D22FF}" presName="desTx" presStyleLbl="revTx" presStyleIdx="1" presStyleCnt="6">
        <dgm:presLayoutVars/>
      </dgm:prSet>
      <dgm:spPr/>
    </dgm:pt>
    <dgm:pt modelId="{85A4B370-60A9-42B7-8459-7456F9987626}" type="pres">
      <dgm:prSet presAssocID="{81C97E7D-726B-493C-9F67-040BCC1B08BE}" presName="sibTrans" presStyleCnt="0"/>
      <dgm:spPr/>
    </dgm:pt>
    <dgm:pt modelId="{0936C373-8ADC-4162-8E85-34372B41C451}" type="pres">
      <dgm:prSet presAssocID="{E0BAEF13-5CFD-4B4E-9FB4-3F791EA5498E}" presName="compNode" presStyleCnt="0"/>
      <dgm:spPr/>
    </dgm:pt>
    <dgm:pt modelId="{91A6210B-B2B1-4B8A-83CC-74DB0641EF8E}" type="pres">
      <dgm:prSet presAssocID="{E0BAEF13-5CFD-4B4E-9FB4-3F791EA5498E}" presName="bgRect" presStyleLbl="bgShp" presStyleIdx="1" presStyleCnt="5"/>
      <dgm:spPr/>
    </dgm:pt>
    <dgm:pt modelId="{D7E7E798-A046-407F-8065-68DCA224C0DD}" type="pres">
      <dgm:prSet presAssocID="{E0BAEF13-5CFD-4B4E-9FB4-3F791EA549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E21F913B-4E20-4FAC-84AD-0D9A86C94544}" type="pres">
      <dgm:prSet presAssocID="{E0BAEF13-5CFD-4B4E-9FB4-3F791EA5498E}" presName="spaceRect" presStyleCnt="0"/>
      <dgm:spPr/>
    </dgm:pt>
    <dgm:pt modelId="{3CF79BCA-465A-4E2E-93F8-1EDD41040C89}" type="pres">
      <dgm:prSet presAssocID="{E0BAEF13-5CFD-4B4E-9FB4-3F791EA5498E}" presName="parTx" presStyleLbl="revTx" presStyleIdx="2" presStyleCnt="6">
        <dgm:presLayoutVars>
          <dgm:chMax val="0"/>
          <dgm:chPref val="0"/>
        </dgm:presLayoutVars>
      </dgm:prSet>
      <dgm:spPr/>
    </dgm:pt>
    <dgm:pt modelId="{332CEEE8-E131-4850-977F-7A7DF50AE498}" type="pres">
      <dgm:prSet presAssocID="{A713488C-DEAA-4ABA-AA66-A61E90342EAD}" presName="sibTrans" presStyleCnt="0"/>
      <dgm:spPr/>
    </dgm:pt>
    <dgm:pt modelId="{474375BD-0640-4887-A714-0EF32D5C3312}" type="pres">
      <dgm:prSet presAssocID="{38260205-ADF0-424D-85AB-139C6F284864}" presName="compNode" presStyleCnt="0"/>
      <dgm:spPr/>
    </dgm:pt>
    <dgm:pt modelId="{2E496AF1-1991-40ED-A91B-3E31568FF022}" type="pres">
      <dgm:prSet presAssocID="{38260205-ADF0-424D-85AB-139C6F284864}" presName="bgRect" presStyleLbl="bgShp" presStyleIdx="2" presStyleCnt="5"/>
      <dgm:spPr/>
    </dgm:pt>
    <dgm:pt modelId="{9A6875EC-09F2-42DB-8201-04F745931635}" type="pres">
      <dgm:prSet presAssocID="{38260205-ADF0-424D-85AB-139C6F28486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or"/>
        </a:ext>
      </dgm:extLst>
    </dgm:pt>
    <dgm:pt modelId="{DE653137-B309-43AE-87DE-B5C723095C59}" type="pres">
      <dgm:prSet presAssocID="{38260205-ADF0-424D-85AB-139C6F284864}" presName="spaceRect" presStyleCnt="0"/>
      <dgm:spPr/>
    </dgm:pt>
    <dgm:pt modelId="{B0866482-224A-4066-BC41-D249D9B34388}" type="pres">
      <dgm:prSet presAssocID="{38260205-ADF0-424D-85AB-139C6F284864}" presName="parTx" presStyleLbl="revTx" presStyleIdx="3" presStyleCnt="6">
        <dgm:presLayoutVars>
          <dgm:chMax val="0"/>
          <dgm:chPref val="0"/>
        </dgm:presLayoutVars>
      </dgm:prSet>
      <dgm:spPr/>
    </dgm:pt>
    <dgm:pt modelId="{36A9E230-83C2-43CF-AEB9-07E52EE56C82}" type="pres">
      <dgm:prSet presAssocID="{9DEEF430-B849-4D47-B076-EC113AEA24B4}" presName="sibTrans" presStyleCnt="0"/>
      <dgm:spPr/>
    </dgm:pt>
    <dgm:pt modelId="{8B376E24-1C58-4CEF-BB61-9CCA2985DB1E}" type="pres">
      <dgm:prSet presAssocID="{33D77A58-0896-47E7-9755-ABF245374902}" presName="compNode" presStyleCnt="0"/>
      <dgm:spPr/>
    </dgm:pt>
    <dgm:pt modelId="{C82B1A0B-E530-4DD4-8F98-2FBE5FA7B5CC}" type="pres">
      <dgm:prSet presAssocID="{33D77A58-0896-47E7-9755-ABF245374902}" presName="bgRect" presStyleLbl="bgShp" presStyleIdx="3" presStyleCnt="5"/>
      <dgm:spPr/>
    </dgm:pt>
    <dgm:pt modelId="{6EA9DBA9-F635-43B3-B4D2-7770BB75ECE4}" type="pres">
      <dgm:prSet presAssocID="{33D77A58-0896-47E7-9755-ABF2453749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spitalFirstAid"/>
        </a:ext>
      </dgm:extLst>
    </dgm:pt>
    <dgm:pt modelId="{AA7E9843-10F3-4600-9234-93C4ED595EAF}" type="pres">
      <dgm:prSet presAssocID="{33D77A58-0896-47E7-9755-ABF245374902}" presName="spaceRect" presStyleCnt="0"/>
      <dgm:spPr/>
    </dgm:pt>
    <dgm:pt modelId="{5966F5F1-1F87-4170-BEB3-9652F6D13CAA}" type="pres">
      <dgm:prSet presAssocID="{33D77A58-0896-47E7-9755-ABF245374902}" presName="parTx" presStyleLbl="revTx" presStyleIdx="4" presStyleCnt="6">
        <dgm:presLayoutVars>
          <dgm:chMax val="0"/>
          <dgm:chPref val="0"/>
        </dgm:presLayoutVars>
      </dgm:prSet>
      <dgm:spPr/>
    </dgm:pt>
    <dgm:pt modelId="{71CA5FB4-3390-41D9-B02A-1425ED2369DB}" type="pres">
      <dgm:prSet presAssocID="{AB67BC9C-FE1B-4DCF-91FF-F188AF62A81E}" presName="sibTrans" presStyleCnt="0"/>
      <dgm:spPr/>
    </dgm:pt>
    <dgm:pt modelId="{3F5E3B35-EBC2-40F7-923F-A73FEEB5F2DE}" type="pres">
      <dgm:prSet presAssocID="{2B087475-F71F-43B9-879B-4D546BB7B0DD}" presName="compNode" presStyleCnt="0"/>
      <dgm:spPr/>
    </dgm:pt>
    <dgm:pt modelId="{B3D4D663-57A8-4096-9CF5-F0FFAEE8BDD5}" type="pres">
      <dgm:prSet presAssocID="{2B087475-F71F-43B9-879B-4D546BB7B0DD}" presName="bgRect" presStyleLbl="bgShp" presStyleIdx="4" presStyleCnt="5"/>
      <dgm:spPr/>
    </dgm:pt>
    <dgm:pt modelId="{E1F62F44-D950-4D1D-AEFB-6C7B7E446C84}" type="pres">
      <dgm:prSet presAssocID="{2B087475-F71F-43B9-879B-4D546BB7B0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Outline"/>
        </a:ext>
      </dgm:extLst>
    </dgm:pt>
    <dgm:pt modelId="{C24ED74C-4342-4E7F-A18E-8ECD49EEBDC1}" type="pres">
      <dgm:prSet presAssocID="{2B087475-F71F-43B9-879B-4D546BB7B0DD}" presName="spaceRect" presStyleCnt="0"/>
      <dgm:spPr/>
    </dgm:pt>
    <dgm:pt modelId="{F5AC3D24-6D39-4479-9031-713CA1C21B23}" type="pres">
      <dgm:prSet presAssocID="{2B087475-F71F-43B9-879B-4D546BB7B0DD}" presName="parTx" presStyleLbl="revTx" presStyleIdx="5" presStyleCnt="6">
        <dgm:presLayoutVars>
          <dgm:chMax val="0"/>
          <dgm:chPref val="0"/>
        </dgm:presLayoutVars>
      </dgm:prSet>
      <dgm:spPr/>
    </dgm:pt>
  </dgm:ptLst>
  <dgm:cxnLst>
    <dgm:cxn modelId="{3C7FED0B-0392-473B-AC12-BE6A4D0A8BE9}" type="presOf" srcId="{1FAFADEA-A68F-4AEF-B168-431BBA605BAF}" destId="{8FFC33EF-B89E-43D8-B199-5EA1C68B5905}" srcOrd="0" destOrd="2" presId="urn:microsoft.com/office/officeart/2018/2/layout/IconVerticalSolidList"/>
    <dgm:cxn modelId="{C0A9CB13-522E-4FF6-A2DE-DF29EB585BFC}" type="presOf" srcId="{2B087475-F71F-43B9-879B-4D546BB7B0DD}" destId="{F5AC3D24-6D39-4479-9031-713CA1C21B23}" srcOrd="0" destOrd="0" presId="urn:microsoft.com/office/officeart/2018/2/layout/IconVerticalSolidList"/>
    <dgm:cxn modelId="{CCC4F216-B413-4888-A4EA-980EE827CA2F}" type="presOf" srcId="{7028B443-7BB1-4CA6-86ED-7F14F51EDB98}" destId="{8FFC33EF-B89E-43D8-B199-5EA1C68B5905}" srcOrd="0" destOrd="0" presId="urn:microsoft.com/office/officeart/2018/2/layout/IconVerticalSolidList"/>
    <dgm:cxn modelId="{EE0ABE1D-02E4-498C-A00D-2A2CD5725F4B}" srcId="{03E3A1A9-4AA6-4E7E-85C2-E6FE3B421247}" destId="{2B087475-F71F-43B9-879B-4D546BB7B0DD}" srcOrd="4" destOrd="0" parTransId="{81D7A2C5-5C5A-434D-A273-498046DF9898}" sibTransId="{68CA8B32-D4C4-403F-9EE7-B8E7E6F138C8}"/>
    <dgm:cxn modelId="{9BF86D24-2175-4F3E-B5AE-78539732FE27}" srcId="{03E3A1A9-4AA6-4E7E-85C2-E6FE3B421247}" destId="{38260205-ADF0-424D-85AB-139C6F284864}" srcOrd="2" destOrd="0" parTransId="{04F01951-7613-4A34-B4D1-3385F32CD332}" sibTransId="{9DEEF430-B849-4D47-B076-EC113AEA24B4}"/>
    <dgm:cxn modelId="{972F2025-E51E-42A6-962A-483A8BC785E5}" type="presOf" srcId="{CD141E05-1D0E-4CE4-83F4-5592BB7A645A}" destId="{8FFC33EF-B89E-43D8-B199-5EA1C68B5905}" srcOrd="0" destOrd="1" presId="urn:microsoft.com/office/officeart/2018/2/layout/IconVerticalSolidList"/>
    <dgm:cxn modelId="{25BE2639-12B1-4C82-B462-3660F3A5386E}" type="presOf" srcId="{E0BAEF13-5CFD-4B4E-9FB4-3F791EA5498E}" destId="{3CF79BCA-465A-4E2E-93F8-1EDD41040C89}" srcOrd="0" destOrd="0" presId="urn:microsoft.com/office/officeart/2018/2/layout/IconVerticalSolidList"/>
    <dgm:cxn modelId="{52B8603E-D929-490A-B6AB-27714F35E648}" type="presOf" srcId="{38260205-ADF0-424D-85AB-139C6F284864}" destId="{B0866482-224A-4066-BC41-D249D9B34388}" srcOrd="0" destOrd="0" presId="urn:microsoft.com/office/officeart/2018/2/layout/IconVerticalSolidList"/>
    <dgm:cxn modelId="{B503F274-16ED-4E5E-B0CB-0EE2BD5E2DDD}" srcId="{00226977-94A3-4BEC-9F15-0228C71D22FF}" destId="{1FAFADEA-A68F-4AEF-B168-431BBA605BAF}" srcOrd="2" destOrd="0" parTransId="{F1046350-2E64-41ED-87E0-50E8DCCB8098}" sibTransId="{D5553664-8286-4D80-AB38-BF7C6237BBB4}"/>
    <dgm:cxn modelId="{BCE4C159-10D0-445C-B80E-D15758898D40}" type="presOf" srcId="{33D77A58-0896-47E7-9755-ABF245374902}" destId="{5966F5F1-1F87-4170-BEB3-9652F6D13CAA}" srcOrd="0" destOrd="0" presId="urn:microsoft.com/office/officeart/2018/2/layout/IconVerticalSolidList"/>
    <dgm:cxn modelId="{562F0683-0D3D-4C5B-BD6C-04187D40EEF3}" srcId="{03E3A1A9-4AA6-4E7E-85C2-E6FE3B421247}" destId="{00226977-94A3-4BEC-9F15-0228C71D22FF}" srcOrd="0" destOrd="0" parTransId="{4E557619-E1BB-4FD9-B6C1-A0EFF4574FB8}" sibTransId="{81C97E7D-726B-493C-9F67-040BCC1B08BE}"/>
    <dgm:cxn modelId="{7D0A1A8B-B114-4EA7-AD07-ABD157A73AEB}" type="presOf" srcId="{03E3A1A9-4AA6-4E7E-85C2-E6FE3B421247}" destId="{8DE2551C-57BA-4E0A-821A-91F66C0C5BC4}" srcOrd="0" destOrd="0" presId="urn:microsoft.com/office/officeart/2018/2/layout/IconVerticalSolidList"/>
    <dgm:cxn modelId="{83AD75CB-6C4A-4387-97AF-179704859C68}" srcId="{03E3A1A9-4AA6-4E7E-85C2-E6FE3B421247}" destId="{E0BAEF13-5CFD-4B4E-9FB4-3F791EA5498E}" srcOrd="1" destOrd="0" parTransId="{557EFD21-3546-46EF-9E6B-292D007903A0}" sibTransId="{A713488C-DEAA-4ABA-AA66-A61E90342EAD}"/>
    <dgm:cxn modelId="{76266DD0-28E9-48FC-A5C7-0FE6E58FC99C}" srcId="{00226977-94A3-4BEC-9F15-0228C71D22FF}" destId="{CD141E05-1D0E-4CE4-83F4-5592BB7A645A}" srcOrd="1" destOrd="0" parTransId="{7AFDB18E-6278-41B3-AEF2-66631CA3BA5A}" sibTransId="{96B4D1BE-F97C-46DE-A8E4-3333DFD3FB79}"/>
    <dgm:cxn modelId="{D50E54EC-ED46-47B5-8166-A591D3A4DE0E}" type="presOf" srcId="{00226977-94A3-4BEC-9F15-0228C71D22FF}" destId="{C70EF8BB-69E4-4C9F-81C4-6EF35B18D4A9}" srcOrd="0" destOrd="0" presId="urn:microsoft.com/office/officeart/2018/2/layout/IconVerticalSolidList"/>
    <dgm:cxn modelId="{418C21F2-73CF-4A8F-A1EA-B0C1406D1627}" srcId="{00226977-94A3-4BEC-9F15-0228C71D22FF}" destId="{7028B443-7BB1-4CA6-86ED-7F14F51EDB98}" srcOrd="0" destOrd="0" parTransId="{97E3E2C8-F25C-491C-BD1B-51A84E970F59}" sibTransId="{752F6A87-06E4-40F4-B380-FEB914FB8905}"/>
    <dgm:cxn modelId="{580053F4-8B0C-4CB0-B36F-41CF4F8B1EDE}" srcId="{03E3A1A9-4AA6-4E7E-85C2-E6FE3B421247}" destId="{33D77A58-0896-47E7-9755-ABF245374902}" srcOrd="3" destOrd="0" parTransId="{9C772474-1905-4EC8-908E-525C46ECFCD8}" sibTransId="{AB67BC9C-FE1B-4DCF-91FF-F188AF62A81E}"/>
    <dgm:cxn modelId="{68933EF7-16E3-49CC-95AC-D8DE6767E5C6}" type="presParOf" srcId="{8DE2551C-57BA-4E0A-821A-91F66C0C5BC4}" destId="{A1CBD4B0-2DF8-41CC-82D0-3817B79E2412}" srcOrd="0" destOrd="0" presId="urn:microsoft.com/office/officeart/2018/2/layout/IconVerticalSolidList"/>
    <dgm:cxn modelId="{C01DF733-AF80-4B1F-B83C-05978F9E1AEF}" type="presParOf" srcId="{A1CBD4B0-2DF8-41CC-82D0-3817B79E2412}" destId="{24030531-B384-4E09-9E77-23B7A9B4F7B2}" srcOrd="0" destOrd="0" presId="urn:microsoft.com/office/officeart/2018/2/layout/IconVerticalSolidList"/>
    <dgm:cxn modelId="{5A0088B9-42D2-44EA-81B7-D0817BD6D48F}" type="presParOf" srcId="{A1CBD4B0-2DF8-41CC-82D0-3817B79E2412}" destId="{44EE1743-3FA5-48CE-B070-8355E3FA35B7}" srcOrd="1" destOrd="0" presId="urn:microsoft.com/office/officeart/2018/2/layout/IconVerticalSolidList"/>
    <dgm:cxn modelId="{4DDE5C4F-D714-4FE6-9290-A17FFBD3E876}" type="presParOf" srcId="{A1CBD4B0-2DF8-41CC-82D0-3817B79E2412}" destId="{DBA3CC6D-6E4B-4AF6-AE39-DE28FB087C0C}" srcOrd="2" destOrd="0" presId="urn:microsoft.com/office/officeart/2018/2/layout/IconVerticalSolidList"/>
    <dgm:cxn modelId="{23C7D070-6E8B-48A6-93D4-F283FFF5B584}" type="presParOf" srcId="{A1CBD4B0-2DF8-41CC-82D0-3817B79E2412}" destId="{C70EF8BB-69E4-4C9F-81C4-6EF35B18D4A9}" srcOrd="3" destOrd="0" presId="urn:microsoft.com/office/officeart/2018/2/layout/IconVerticalSolidList"/>
    <dgm:cxn modelId="{A97EBC92-3681-4A0E-92CD-67722F71F312}" type="presParOf" srcId="{A1CBD4B0-2DF8-41CC-82D0-3817B79E2412}" destId="{8FFC33EF-B89E-43D8-B199-5EA1C68B5905}" srcOrd="4" destOrd="0" presId="urn:microsoft.com/office/officeart/2018/2/layout/IconVerticalSolidList"/>
    <dgm:cxn modelId="{3044F948-36A5-4BC3-BFD5-A46893CA99A3}" type="presParOf" srcId="{8DE2551C-57BA-4E0A-821A-91F66C0C5BC4}" destId="{85A4B370-60A9-42B7-8459-7456F9987626}" srcOrd="1" destOrd="0" presId="urn:microsoft.com/office/officeart/2018/2/layout/IconVerticalSolidList"/>
    <dgm:cxn modelId="{36A0A38F-DF4D-45DF-83A7-3D074222D454}" type="presParOf" srcId="{8DE2551C-57BA-4E0A-821A-91F66C0C5BC4}" destId="{0936C373-8ADC-4162-8E85-34372B41C451}" srcOrd="2" destOrd="0" presId="urn:microsoft.com/office/officeart/2018/2/layout/IconVerticalSolidList"/>
    <dgm:cxn modelId="{9A152285-1011-4B6B-B16C-DC2151D4539E}" type="presParOf" srcId="{0936C373-8ADC-4162-8E85-34372B41C451}" destId="{91A6210B-B2B1-4B8A-83CC-74DB0641EF8E}" srcOrd="0" destOrd="0" presId="urn:microsoft.com/office/officeart/2018/2/layout/IconVerticalSolidList"/>
    <dgm:cxn modelId="{F4880348-4800-4CCE-B70D-10AA2101D07D}" type="presParOf" srcId="{0936C373-8ADC-4162-8E85-34372B41C451}" destId="{D7E7E798-A046-407F-8065-68DCA224C0DD}" srcOrd="1" destOrd="0" presId="urn:microsoft.com/office/officeart/2018/2/layout/IconVerticalSolidList"/>
    <dgm:cxn modelId="{F2C72BF0-52A5-41F5-9568-017D8D5A9079}" type="presParOf" srcId="{0936C373-8ADC-4162-8E85-34372B41C451}" destId="{E21F913B-4E20-4FAC-84AD-0D9A86C94544}" srcOrd="2" destOrd="0" presId="urn:microsoft.com/office/officeart/2018/2/layout/IconVerticalSolidList"/>
    <dgm:cxn modelId="{09037F40-8C31-4672-88E5-C1664EEF2EEC}" type="presParOf" srcId="{0936C373-8ADC-4162-8E85-34372B41C451}" destId="{3CF79BCA-465A-4E2E-93F8-1EDD41040C89}" srcOrd="3" destOrd="0" presId="urn:microsoft.com/office/officeart/2018/2/layout/IconVerticalSolidList"/>
    <dgm:cxn modelId="{36712CE9-69FA-4057-A459-B9C1C9AABC92}" type="presParOf" srcId="{8DE2551C-57BA-4E0A-821A-91F66C0C5BC4}" destId="{332CEEE8-E131-4850-977F-7A7DF50AE498}" srcOrd="3" destOrd="0" presId="urn:microsoft.com/office/officeart/2018/2/layout/IconVerticalSolidList"/>
    <dgm:cxn modelId="{36403D48-5784-430D-AD77-8A2BF9AC8EEF}" type="presParOf" srcId="{8DE2551C-57BA-4E0A-821A-91F66C0C5BC4}" destId="{474375BD-0640-4887-A714-0EF32D5C3312}" srcOrd="4" destOrd="0" presId="urn:microsoft.com/office/officeart/2018/2/layout/IconVerticalSolidList"/>
    <dgm:cxn modelId="{292A177A-3CA0-49D7-87D4-628C1D05BA9D}" type="presParOf" srcId="{474375BD-0640-4887-A714-0EF32D5C3312}" destId="{2E496AF1-1991-40ED-A91B-3E31568FF022}" srcOrd="0" destOrd="0" presId="urn:microsoft.com/office/officeart/2018/2/layout/IconVerticalSolidList"/>
    <dgm:cxn modelId="{680EF6F5-CEF7-4B4B-B91D-3DA480E6BB69}" type="presParOf" srcId="{474375BD-0640-4887-A714-0EF32D5C3312}" destId="{9A6875EC-09F2-42DB-8201-04F745931635}" srcOrd="1" destOrd="0" presId="urn:microsoft.com/office/officeart/2018/2/layout/IconVerticalSolidList"/>
    <dgm:cxn modelId="{EF4F9F6D-3047-48F8-AF8E-C8A3DA5E7E3C}" type="presParOf" srcId="{474375BD-0640-4887-A714-0EF32D5C3312}" destId="{DE653137-B309-43AE-87DE-B5C723095C59}" srcOrd="2" destOrd="0" presId="urn:microsoft.com/office/officeart/2018/2/layout/IconVerticalSolidList"/>
    <dgm:cxn modelId="{527C0FB0-F4B3-484D-A649-C2FEE3FF3DA0}" type="presParOf" srcId="{474375BD-0640-4887-A714-0EF32D5C3312}" destId="{B0866482-224A-4066-BC41-D249D9B34388}" srcOrd="3" destOrd="0" presId="urn:microsoft.com/office/officeart/2018/2/layout/IconVerticalSolidList"/>
    <dgm:cxn modelId="{DA2E7C16-FA78-423D-A651-3B97BBF0B295}" type="presParOf" srcId="{8DE2551C-57BA-4E0A-821A-91F66C0C5BC4}" destId="{36A9E230-83C2-43CF-AEB9-07E52EE56C82}" srcOrd="5" destOrd="0" presId="urn:microsoft.com/office/officeart/2018/2/layout/IconVerticalSolidList"/>
    <dgm:cxn modelId="{7A315BCF-BCD2-4AAA-899B-F9E72B1C5A44}" type="presParOf" srcId="{8DE2551C-57BA-4E0A-821A-91F66C0C5BC4}" destId="{8B376E24-1C58-4CEF-BB61-9CCA2985DB1E}" srcOrd="6" destOrd="0" presId="urn:microsoft.com/office/officeart/2018/2/layout/IconVerticalSolidList"/>
    <dgm:cxn modelId="{D95FAAEF-7A6E-470A-93FF-809E535ECF33}" type="presParOf" srcId="{8B376E24-1C58-4CEF-BB61-9CCA2985DB1E}" destId="{C82B1A0B-E530-4DD4-8F98-2FBE5FA7B5CC}" srcOrd="0" destOrd="0" presId="urn:microsoft.com/office/officeart/2018/2/layout/IconVerticalSolidList"/>
    <dgm:cxn modelId="{60EB1CA3-2641-419A-8970-F50A126ED419}" type="presParOf" srcId="{8B376E24-1C58-4CEF-BB61-9CCA2985DB1E}" destId="{6EA9DBA9-F635-43B3-B4D2-7770BB75ECE4}" srcOrd="1" destOrd="0" presId="urn:microsoft.com/office/officeart/2018/2/layout/IconVerticalSolidList"/>
    <dgm:cxn modelId="{0437C5E4-9B8D-4D38-8AF2-11E3928F08F4}" type="presParOf" srcId="{8B376E24-1C58-4CEF-BB61-9CCA2985DB1E}" destId="{AA7E9843-10F3-4600-9234-93C4ED595EAF}" srcOrd="2" destOrd="0" presId="urn:microsoft.com/office/officeart/2018/2/layout/IconVerticalSolidList"/>
    <dgm:cxn modelId="{A4D84F36-5C31-4B28-9A1A-DE24F38B9A61}" type="presParOf" srcId="{8B376E24-1C58-4CEF-BB61-9CCA2985DB1E}" destId="{5966F5F1-1F87-4170-BEB3-9652F6D13CAA}" srcOrd="3" destOrd="0" presId="urn:microsoft.com/office/officeart/2018/2/layout/IconVerticalSolidList"/>
    <dgm:cxn modelId="{51984A94-F9A4-4D42-97F8-886F759D961C}" type="presParOf" srcId="{8DE2551C-57BA-4E0A-821A-91F66C0C5BC4}" destId="{71CA5FB4-3390-41D9-B02A-1425ED2369DB}" srcOrd="7" destOrd="0" presId="urn:microsoft.com/office/officeart/2018/2/layout/IconVerticalSolidList"/>
    <dgm:cxn modelId="{86CDFE92-A947-42F0-B840-8C4252DF59DC}" type="presParOf" srcId="{8DE2551C-57BA-4E0A-821A-91F66C0C5BC4}" destId="{3F5E3B35-EBC2-40F7-923F-A73FEEB5F2DE}" srcOrd="8" destOrd="0" presId="urn:microsoft.com/office/officeart/2018/2/layout/IconVerticalSolidList"/>
    <dgm:cxn modelId="{7C9B66B5-9419-45E5-86F1-E132AC2D8368}" type="presParOf" srcId="{3F5E3B35-EBC2-40F7-923F-A73FEEB5F2DE}" destId="{B3D4D663-57A8-4096-9CF5-F0FFAEE8BDD5}" srcOrd="0" destOrd="0" presId="urn:microsoft.com/office/officeart/2018/2/layout/IconVerticalSolidList"/>
    <dgm:cxn modelId="{346C206F-4B22-4169-9B47-804302E1B574}" type="presParOf" srcId="{3F5E3B35-EBC2-40F7-923F-A73FEEB5F2DE}" destId="{E1F62F44-D950-4D1D-AEFB-6C7B7E446C84}" srcOrd="1" destOrd="0" presId="urn:microsoft.com/office/officeart/2018/2/layout/IconVerticalSolidList"/>
    <dgm:cxn modelId="{96F861DE-27CE-4B6C-BC6B-BB8EA118914C}" type="presParOf" srcId="{3F5E3B35-EBC2-40F7-923F-A73FEEB5F2DE}" destId="{C24ED74C-4342-4E7F-A18E-8ECD49EEBDC1}" srcOrd="2" destOrd="0" presId="urn:microsoft.com/office/officeart/2018/2/layout/IconVerticalSolidList"/>
    <dgm:cxn modelId="{932E9BCF-507F-484B-871B-7479FCE89875}" type="presParOf" srcId="{3F5E3B35-EBC2-40F7-923F-A73FEEB5F2DE}" destId="{F5AC3D24-6D39-4479-9031-713CA1C21B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30531-B384-4E09-9E77-23B7A9B4F7B2}">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E1743-3FA5-48CE-B070-8355E3FA35B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EF8BB-69E4-4C9F-81C4-6EF35B18D4A9}">
      <dsp:nvSpPr>
        <dsp:cNvPr id="0" name=""/>
        <dsp:cNvSpPr/>
      </dsp:nvSpPr>
      <dsp:spPr>
        <a:xfrm>
          <a:off x="1131174" y="4597"/>
          <a:ext cx="2931121"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Whoami </a:t>
          </a:r>
        </a:p>
      </dsp:txBody>
      <dsp:txXfrm>
        <a:off x="1131174" y="4597"/>
        <a:ext cx="2931121" cy="979371"/>
      </dsp:txXfrm>
    </dsp:sp>
    <dsp:sp modelId="{8FFC33EF-B89E-43D8-B199-5EA1C68B5905}">
      <dsp:nvSpPr>
        <dsp:cNvPr id="0" name=""/>
        <dsp:cNvSpPr/>
      </dsp:nvSpPr>
      <dsp:spPr>
        <a:xfrm>
          <a:off x="4062296" y="4597"/>
          <a:ext cx="2451307"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en-US" sz="1400" kern="1200"/>
            <a:t>Cryo</a:t>
          </a:r>
        </a:p>
        <a:p>
          <a:pPr marL="0" lvl="0" indent="0" algn="l" defTabSz="622300">
            <a:lnSpc>
              <a:spcPct val="90000"/>
            </a:lnSpc>
            <a:spcBef>
              <a:spcPct val="0"/>
            </a:spcBef>
            <a:spcAft>
              <a:spcPct val="35000"/>
            </a:spcAft>
            <a:buNone/>
          </a:pPr>
          <a:r>
            <a:rPr lang="en-US" sz="1400" kern="1200"/>
            <a:t>Pentester (not a locksmith)</a:t>
          </a:r>
        </a:p>
        <a:p>
          <a:pPr marL="0" lvl="0" indent="0" algn="l" defTabSz="622300">
            <a:lnSpc>
              <a:spcPct val="90000"/>
            </a:lnSpc>
            <a:spcBef>
              <a:spcPct val="0"/>
            </a:spcBef>
            <a:spcAft>
              <a:spcPct val="35000"/>
            </a:spcAft>
            <a:buNone/>
          </a:pPr>
          <a:r>
            <a:rPr lang="en-US" sz="1400" kern="1200"/>
            <a:t>Hobbyist</a:t>
          </a:r>
        </a:p>
      </dsp:txBody>
      <dsp:txXfrm>
        <a:off x="4062296" y="4597"/>
        <a:ext cx="2451307" cy="979371"/>
      </dsp:txXfrm>
    </dsp:sp>
    <dsp:sp modelId="{91A6210B-B2B1-4B8A-83CC-74DB0641EF8E}">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7E798-A046-407F-8065-68DCA224C0DD}">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79BCA-465A-4E2E-93F8-1EDD41040C8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What are SFICs?</a:t>
          </a:r>
        </a:p>
      </dsp:txBody>
      <dsp:txXfrm>
        <a:off x="1131174" y="1228812"/>
        <a:ext cx="5382429" cy="979371"/>
      </dsp:txXfrm>
    </dsp:sp>
    <dsp:sp modelId="{2E496AF1-1991-40ED-A91B-3E31568FF022}">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6875EC-09F2-42DB-8201-04F74593163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66482-224A-4066-BC41-D249D9B34388}">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Where are they commonly found?</a:t>
          </a:r>
        </a:p>
      </dsp:txBody>
      <dsp:txXfrm>
        <a:off x="1131174" y="2453027"/>
        <a:ext cx="5382429" cy="979371"/>
      </dsp:txXfrm>
    </dsp:sp>
    <dsp:sp modelId="{C82B1A0B-E530-4DD4-8F98-2FBE5FA7B5CC}">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9DBA9-F635-43B3-B4D2-7770BB75ECE4}">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6F5F1-1F87-4170-BEB3-9652F6D13CAA}">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Why do I care about keymarks?</a:t>
          </a:r>
        </a:p>
      </dsp:txBody>
      <dsp:txXfrm>
        <a:off x="1131174" y="3677241"/>
        <a:ext cx="5382429" cy="979371"/>
      </dsp:txXfrm>
    </dsp:sp>
    <dsp:sp modelId="{B3D4D663-57A8-4096-9CF5-F0FFAEE8BDD5}">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62F44-D950-4D1D-AEFB-6C7B7E446C84}">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C3D24-6D39-4479-9031-713CA1C21B23}">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Can we get the keys to the kingdom?</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5B7E9-D5A1-458C-96BF-EF83E3A27BE7}"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D4DF0-E10E-4C2A-9F9F-C036CD23D767}" type="slidenum">
              <a:rPr lang="en-US" smtClean="0"/>
              <a:t>‹#›</a:t>
            </a:fld>
            <a:endParaRPr lang="en-US"/>
          </a:p>
        </p:txBody>
      </p:sp>
    </p:spTree>
    <p:extLst>
      <p:ext uri="{BB962C8B-B14F-4D97-AF65-F5344CB8AC3E}">
        <p14:creationId xmlns:p14="http://schemas.microsoft.com/office/powerpoint/2010/main" val="845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1</a:t>
            </a:fld>
            <a:endParaRPr lang="en-US"/>
          </a:p>
        </p:txBody>
      </p:sp>
    </p:spTree>
    <p:extLst>
      <p:ext uri="{BB962C8B-B14F-4D97-AF65-F5344CB8AC3E}">
        <p14:creationId xmlns:p14="http://schemas.microsoft.com/office/powerpoint/2010/main" val="174130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of holding up and showing the parts and pieces of a best SFIC</a:t>
            </a:r>
          </a:p>
        </p:txBody>
      </p:sp>
      <p:sp>
        <p:nvSpPr>
          <p:cNvPr id="4" name="Slide Number Placeholder 3"/>
          <p:cNvSpPr>
            <a:spLocks noGrp="1"/>
          </p:cNvSpPr>
          <p:nvPr>
            <p:ph type="sldNum" sz="quarter" idx="5"/>
          </p:nvPr>
        </p:nvSpPr>
        <p:spPr/>
        <p:txBody>
          <a:bodyPr/>
          <a:lstStyle/>
          <a:p>
            <a:fld id="{6DDD4DF0-E10E-4C2A-9F9F-C036CD23D767}" type="slidenum">
              <a:rPr lang="en-US" smtClean="0"/>
              <a:t>17</a:t>
            </a:fld>
            <a:endParaRPr lang="en-US"/>
          </a:p>
        </p:txBody>
      </p:sp>
    </p:spTree>
    <p:extLst>
      <p:ext uri="{BB962C8B-B14F-4D97-AF65-F5344CB8AC3E}">
        <p14:creationId xmlns:p14="http://schemas.microsoft.com/office/powerpoint/2010/main" val="60917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22</a:t>
            </a:fld>
            <a:endParaRPr lang="en-US"/>
          </a:p>
        </p:txBody>
      </p:sp>
    </p:spTree>
    <p:extLst>
      <p:ext uri="{BB962C8B-B14F-4D97-AF65-F5344CB8AC3E}">
        <p14:creationId xmlns:p14="http://schemas.microsoft.com/office/powerpoint/2010/main" val="3127916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of holding up and showing the parts and pieces of a best SFIC</a:t>
            </a:r>
          </a:p>
        </p:txBody>
      </p:sp>
      <p:sp>
        <p:nvSpPr>
          <p:cNvPr id="4" name="Slide Number Placeholder 3"/>
          <p:cNvSpPr>
            <a:spLocks noGrp="1"/>
          </p:cNvSpPr>
          <p:nvPr>
            <p:ph type="sldNum" sz="quarter" idx="5"/>
          </p:nvPr>
        </p:nvSpPr>
        <p:spPr/>
        <p:txBody>
          <a:bodyPr/>
          <a:lstStyle/>
          <a:p>
            <a:fld id="{6DDD4DF0-E10E-4C2A-9F9F-C036CD23D767}" type="slidenum">
              <a:rPr lang="en-US" smtClean="0"/>
              <a:t>23</a:t>
            </a:fld>
            <a:endParaRPr lang="en-US"/>
          </a:p>
        </p:txBody>
      </p:sp>
    </p:spTree>
    <p:extLst>
      <p:ext uri="{BB962C8B-B14F-4D97-AF65-F5344CB8AC3E}">
        <p14:creationId xmlns:p14="http://schemas.microsoft.com/office/powerpoint/2010/main" val="265482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2</a:t>
            </a:fld>
            <a:endParaRPr lang="en-US"/>
          </a:p>
        </p:txBody>
      </p:sp>
    </p:spTree>
    <p:extLst>
      <p:ext uri="{BB962C8B-B14F-4D97-AF65-F5344CB8AC3E}">
        <p14:creationId xmlns:p14="http://schemas.microsoft.com/office/powerpoint/2010/main" val="275114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 professor</a:t>
            </a:r>
          </a:p>
        </p:txBody>
      </p:sp>
      <p:sp>
        <p:nvSpPr>
          <p:cNvPr id="4" name="Slide Number Placeholder 3"/>
          <p:cNvSpPr>
            <a:spLocks noGrp="1"/>
          </p:cNvSpPr>
          <p:nvPr>
            <p:ph type="sldNum" sz="quarter" idx="5"/>
          </p:nvPr>
        </p:nvSpPr>
        <p:spPr/>
        <p:txBody>
          <a:bodyPr/>
          <a:lstStyle/>
          <a:p>
            <a:fld id="{6DDD4DF0-E10E-4C2A-9F9F-C036CD23D767}" type="slidenum">
              <a:rPr lang="en-US" smtClean="0"/>
              <a:t>3</a:t>
            </a:fld>
            <a:endParaRPr lang="en-US"/>
          </a:p>
        </p:txBody>
      </p:sp>
    </p:spTree>
    <p:extLst>
      <p:ext uri="{BB962C8B-B14F-4D97-AF65-F5344CB8AC3E}">
        <p14:creationId xmlns:p14="http://schemas.microsoft.com/office/powerpoint/2010/main" val="5303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of holding up and showing the parts and pieces of a best SFIC</a:t>
            </a:r>
          </a:p>
        </p:txBody>
      </p:sp>
      <p:sp>
        <p:nvSpPr>
          <p:cNvPr id="4" name="Slide Number Placeholder 3"/>
          <p:cNvSpPr>
            <a:spLocks noGrp="1"/>
          </p:cNvSpPr>
          <p:nvPr>
            <p:ph type="sldNum" sz="quarter" idx="5"/>
          </p:nvPr>
        </p:nvSpPr>
        <p:spPr/>
        <p:txBody>
          <a:bodyPr/>
          <a:lstStyle/>
          <a:p>
            <a:fld id="{6DDD4DF0-E10E-4C2A-9F9F-C036CD23D767}" type="slidenum">
              <a:rPr lang="en-US" smtClean="0"/>
              <a:t>5</a:t>
            </a:fld>
            <a:endParaRPr lang="en-US"/>
          </a:p>
        </p:txBody>
      </p:sp>
    </p:spTree>
    <p:extLst>
      <p:ext uri="{BB962C8B-B14F-4D97-AF65-F5344CB8AC3E}">
        <p14:creationId xmlns:p14="http://schemas.microsoft.com/office/powerpoint/2010/main" val="183906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6</a:t>
            </a:fld>
            <a:endParaRPr lang="en-US"/>
          </a:p>
        </p:txBody>
      </p:sp>
    </p:spTree>
    <p:extLst>
      <p:ext uri="{BB962C8B-B14F-4D97-AF65-F5344CB8AC3E}">
        <p14:creationId xmlns:p14="http://schemas.microsoft.com/office/powerpoint/2010/main" val="404028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9</a:t>
            </a:fld>
            <a:endParaRPr lang="en-US"/>
          </a:p>
        </p:txBody>
      </p:sp>
    </p:spTree>
    <p:extLst>
      <p:ext uri="{BB962C8B-B14F-4D97-AF65-F5344CB8AC3E}">
        <p14:creationId xmlns:p14="http://schemas.microsoft.com/office/powerpoint/2010/main" val="269333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11</a:t>
            </a:fld>
            <a:endParaRPr lang="en-US"/>
          </a:p>
        </p:txBody>
      </p:sp>
    </p:spTree>
    <p:extLst>
      <p:ext uri="{BB962C8B-B14F-4D97-AF65-F5344CB8AC3E}">
        <p14:creationId xmlns:p14="http://schemas.microsoft.com/office/powerpoint/2010/main" val="378184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15</a:t>
            </a:fld>
            <a:endParaRPr lang="en-US"/>
          </a:p>
        </p:txBody>
      </p:sp>
    </p:spTree>
    <p:extLst>
      <p:ext uri="{BB962C8B-B14F-4D97-AF65-F5344CB8AC3E}">
        <p14:creationId xmlns:p14="http://schemas.microsoft.com/office/powerpoint/2010/main" val="844796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D4DF0-E10E-4C2A-9F9F-C036CD23D767}" type="slidenum">
              <a:rPr lang="en-US" smtClean="0"/>
              <a:t>16</a:t>
            </a:fld>
            <a:endParaRPr lang="en-US"/>
          </a:p>
        </p:txBody>
      </p:sp>
    </p:spTree>
    <p:extLst>
      <p:ext uri="{BB962C8B-B14F-4D97-AF65-F5344CB8AC3E}">
        <p14:creationId xmlns:p14="http://schemas.microsoft.com/office/powerpoint/2010/main" val="133327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BA98-9DB8-469B-A7C1-9999A48F1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24E47F-9B52-4404-9E52-E992D115C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4564C2-551C-4AF5-BEA4-27C894458185}"/>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ACB391F5-46AB-4EF8-AB2D-993467417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55788-8CB1-4F87-A476-8C41E1ED63CF}"/>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89873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9FF3-05F4-4864-8083-1A3C083FA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76D1DC-7BAC-494A-A524-0BDF30CF21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9B0A7-A59B-4093-8189-9068069C8E81}"/>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148C1749-A091-482D-8049-9E3C1E86F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6A959-CA16-4A45-B52F-CDBA5ED83F6B}"/>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174470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265D2-2253-4088-8B6A-393B15E731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29652-8628-4E24-B12D-4EC01F622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9A029-848B-49EC-91F3-D6CCD76F7D78}"/>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4FF99351-ACF4-46A4-BDF2-3820C3F3A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BB726-0F4F-479B-8C2D-3C07DEB1B4C4}"/>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128320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1DC5-0315-4B6E-8958-D8ED2AD1C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E7D3F-888B-4E4A-B9CC-7300D17919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95F66-C636-49F9-955B-E19C96A2E37F}"/>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B3B6B329-C6C0-4091-8F91-D34CAAA73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A43AC-B56D-4AE6-A594-F96420BA8894}"/>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3139092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64C5-08BD-4237-9400-F16302A6F4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0432F-3FE5-465E-9AD9-E4F507D39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97E9A2-BDF0-4538-AF8B-8FE6F4B36CC7}"/>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F71BAB76-9AD9-4A17-BF20-605BB0B31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E1A07-9792-42ED-BB0C-29C88570C7F1}"/>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28968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799E-5FEC-4183-B341-2280032FAD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1B298-033B-4BC8-A33A-CE19A0CFCA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06DFE-D8D0-45EE-8B33-608E6D744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FE325E-424D-49DB-9717-8FE38B3AC285}"/>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6" name="Footer Placeholder 5">
            <a:extLst>
              <a:ext uri="{FF2B5EF4-FFF2-40B4-BE49-F238E27FC236}">
                <a16:creationId xmlns:a16="http://schemas.microsoft.com/office/drawing/2014/main" id="{1FACAC54-6C64-449A-AC61-6F24120B7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183D73-200B-4A7C-8D04-F4A310CB19CE}"/>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2532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B4C-317A-47B7-8F1B-EC1536A5D7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4B7FE0-92F8-464E-A298-D671F1766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234E6D-271F-4451-B869-2E958F2EBC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3320C-77D7-4F84-8F6D-D1977354C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703258-A760-43C9-AF54-94B70DB9E2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12DC8-42AD-4A9D-ACAA-E7336ACFD52B}"/>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8" name="Footer Placeholder 7">
            <a:extLst>
              <a:ext uri="{FF2B5EF4-FFF2-40B4-BE49-F238E27FC236}">
                <a16:creationId xmlns:a16="http://schemas.microsoft.com/office/drawing/2014/main" id="{FF4FE0EF-3870-4E44-9F81-49645F113E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AA84F3-1F79-4474-A9F8-F83684B67FA5}"/>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286492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B4FA-D2EE-4DB6-BF70-4D1732B845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E50325-E4A2-4548-8769-E173163222C6}"/>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4" name="Footer Placeholder 3">
            <a:extLst>
              <a:ext uri="{FF2B5EF4-FFF2-40B4-BE49-F238E27FC236}">
                <a16:creationId xmlns:a16="http://schemas.microsoft.com/office/drawing/2014/main" id="{6BFE3B0E-5465-41DB-9AE0-95B176036A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C4A589-9DAC-40D7-B5FD-F3DA03E26948}"/>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12511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BD71C-8A26-4F57-AF99-688E2B2FDEC2}"/>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3" name="Footer Placeholder 2">
            <a:extLst>
              <a:ext uri="{FF2B5EF4-FFF2-40B4-BE49-F238E27FC236}">
                <a16:creationId xmlns:a16="http://schemas.microsoft.com/office/drawing/2014/main" id="{931CCD23-2E16-4814-B84C-40B4C8CA92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7E26F4-DE74-4DAA-9A06-B37DF63324C0}"/>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320535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0F05-B2A7-4DD6-9798-6C49A4B71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92766-AE71-47AF-B7CF-8AB116DF4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C5FF8A-BF47-49C4-A607-56B418515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F4AE2-E994-4E33-BAAC-84EFD6D6D50A}"/>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6" name="Footer Placeholder 5">
            <a:extLst>
              <a:ext uri="{FF2B5EF4-FFF2-40B4-BE49-F238E27FC236}">
                <a16:creationId xmlns:a16="http://schemas.microsoft.com/office/drawing/2014/main" id="{BD648323-D7AB-4C6C-A83A-560E3E9980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E44043-02F7-4ED0-8178-0CB5281E5674}"/>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60017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B73F-79E7-478C-878D-960E46F92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600B64-FAF2-4999-A9E0-04101D45D8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9B486-027F-4F72-875A-6C526EA27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7889D-F300-4656-8BFD-1B26BE212A96}"/>
              </a:ext>
            </a:extLst>
          </p:cNvPr>
          <p:cNvSpPr>
            <a:spLocks noGrp="1"/>
          </p:cNvSpPr>
          <p:nvPr>
            <p:ph type="dt" sz="half" idx="10"/>
          </p:nvPr>
        </p:nvSpPr>
        <p:spPr/>
        <p:txBody>
          <a:bodyPr/>
          <a:lstStyle/>
          <a:p>
            <a:fld id="{349AB1C9-2624-4210-B266-918BDD2F36C1}" type="datetimeFigureOut">
              <a:rPr lang="en-US" smtClean="0"/>
              <a:t>6/14/2020</a:t>
            </a:fld>
            <a:endParaRPr lang="en-US"/>
          </a:p>
        </p:txBody>
      </p:sp>
      <p:sp>
        <p:nvSpPr>
          <p:cNvPr id="6" name="Footer Placeholder 5">
            <a:extLst>
              <a:ext uri="{FF2B5EF4-FFF2-40B4-BE49-F238E27FC236}">
                <a16:creationId xmlns:a16="http://schemas.microsoft.com/office/drawing/2014/main" id="{DF1358B5-3713-44B6-A495-3463BB1ED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AB7394-EC03-4477-9E4A-E5E01891E613}"/>
              </a:ext>
            </a:extLst>
          </p:cNvPr>
          <p:cNvSpPr>
            <a:spLocks noGrp="1"/>
          </p:cNvSpPr>
          <p:nvPr>
            <p:ph type="sldNum" sz="quarter" idx="12"/>
          </p:nvPr>
        </p:nvSpPr>
        <p:spPr/>
        <p:txBody>
          <a:bodyPr/>
          <a:lstStyle/>
          <a:p>
            <a:fld id="{19674932-D2CC-43AC-A829-08F89B990B6B}" type="slidenum">
              <a:rPr lang="en-US" smtClean="0"/>
              <a:t>‹#›</a:t>
            </a:fld>
            <a:endParaRPr lang="en-US"/>
          </a:p>
        </p:txBody>
      </p:sp>
    </p:spTree>
    <p:extLst>
      <p:ext uri="{BB962C8B-B14F-4D97-AF65-F5344CB8AC3E}">
        <p14:creationId xmlns:p14="http://schemas.microsoft.com/office/powerpoint/2010/main" val="1599065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E11C92-18B0-4B2A-A12C-8679DF47F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D792E8-8A86-4346-8F08-1BB5054D5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786EA-5DEE-4454-9FED-AB05E5E7F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AB1C9-2624-4210-B266-918BDD2F36C1}" type="datetimeFigureOut">
              <a:rPr lang="en-US" smtClean="0"/>
              <a:t>6/14/2020</a:t>
            </a:fld>
            <a:endParaRPr lang="en-US"/>
          </a:p>
        </p:txBody>
      </p:sp>
      <p:sp>
        <p:nvSpPr>
          <p:cNvPr id="5" name="Footer Placeholder 4">
            <a:extLst>
              <a:ext uri="{FF2B5EF4-FFF2-40B4-BE49-F238E27FC236}">
                <a16:creationId xmlns:a16="http://schemas.microsoft.com/office/drawing/2014/main" id="{AD628F1B-9F2E-4348-B800-4CF4F46F83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EAAC2-255C-4596-8B17-B72F0C704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74932-D2CC-43AC-A829-08F89B990B6B}" type="slidenum">
              <a:rPr lang="en-US" smtClean="0"/>
              <a:t>‹#›</a:t>
            </a:fld>
            <a:endParaRPr lang="en-US"/>
          </a:p>
        </p:txBody>
      </p:sp>
    </p:spTree>
    <p:extLst>
      <p:ext uri="{BB962C8B-B14F-4D97-AF65-F5344CB8AC3E}">
        <p14:creationId xmlns:p14="http://schemas.microsoft.com/office/powerpoint/2010/main" val="2682948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po1j6RNR0wo" TargetMode="External"/><Relationship Id="rId3" Type="http://schemas.openxmlformats.org/officeDocument/2006/relationships/image" Target="../media/image2.png"/><Relationship Id="rId7" Type="http://schemas.openxmlformats.org/officeDocument/2006/relationships/hyperlink" Target="https://www.youtube.com/watch?v=4YYvBLAF4T8" TargetMode="External"/><Relationship Id="rId12" Type="http://schemas.openxmlformats.org/officeDocument/2006/relationships/hyperlink" Target="http://www.keystonewebsoftware.com/Docs/Guides/Keystone_Web_Getting_Started_Guide.pdf"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youtube.com/watch?v=7kJnGZlirpI" TargetMode="External"/><Relationship Id="rId11" Type="http://schemas.openxmlformats.org/officeDocument/2006/relationships/hyperlink" Target="https://www.youtube.com/watch?v=mhxcVBGsE4k" TargetMode="External"/><Relationship Id="rId5" Type="http://schemas.openxmlformats.org/officeDocument/2006/relationships/hyperlink" Target="https://www.youtube.com/watch?v=oHf1vD5_b5I" TargetMode="External"/><Relationship Id="rId10" Type="http://schemas.openxmlformats.org/officeDocument/2006/relationships/hyperlink" Target="https://www.mattblaze.org/photos/misc/sfic/" TargetMode="External"/><Relationship Id="rId4" Type="http://schemas.openxmlformats.org/officeDocument/2006/relationships/hyperlink" Target="https://github.com/icryo/Anthology" TargetMode="External"/><Relationship Id="rId9" Type="http://schemas.openxmlformats.org/officeDocument/2006/relationships/hyperlink" Target="https://www.youtube.com/watch?v=91j3Td52XR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 drawing of a person&#10;&#10;Description automatically generated">
            <a:extLst>
              <a:ext uri="{FF2B5EF4-FFF2-40B4-BE49-F238E27FC236}">
                <a16:creationId xmlns:a16="http://schemas.microsoft.com/office/drawing/2014/main" id="{D241A5BD-00CE-4B62-B934-9B7AC7C29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99" y="468977"/>
            <a:ext cx="9608323" cy="3539066"/>
          </a:xfrm>
          <a:prstGeom prst="rect">
            <a:avLst/>
          </a:prstGeom>
        </p:spPr>
      </p:pic>
      <p:sp>
        <p:nvSpPr>
          <p:cNvPr id="62" name="Rectangle 6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CFBD5-4E78-4D86-9674-97D0B74A1C02}"/>
              </a:ext>
            </a:extLst>
          </p:cNvPr>
          <p:cNvSpPr>
            <a:spLocks noGrp="1"/>
          </p:cNvSpPr>
          <p:nvPr>
            <p:ph type="ctrTitle"/>
          </p:nvPr>
        </p:nvSpPr>
        <p:spPr>
          <a:xfrm>
            <a:off x="1600200" y="4269282"/>
            <a:ext cx="8991600" cy="1264762"/>
          </a:xfrm>
          <a:solidFill>
            <a:srgbClr val="FFFFFF"/>
          </a:solidFill>
          <a:ln w="38100">
            <a:solidFill>
              <a:srgbClr val="404040"/>
            </a:solidFill>
            <a:miter lim="800000"/>
          </a:ln>
        </p:spPr>
        <p:txBody>
          <a:bodyPr anchor="ctr">
            <a:normAutofit/>
          </a:bodyPr>
          <a:lstStyle/>
          <a:p>
            <a:r>
              <a:rPr lang="en-US" sz="4000" dirty="0">
                <a:solidFill>
                  <a:srgbClr val="404040"/>
                </a:solidFill>
              </a:rPr>
              <a:t>Keystone to </a:t>
            </a:r>
            <a:r>
              <a:rPr lang="en-US" sz="4000">
                <a:solidFill>
                  <a:srgbClr val="404040"/>
                </a:solidFill>
              </a:rPr>
              <a:t>the Kingdom</a:t>
            </a:r>
            <a:endParaRPr lang="en-US" sz="4000" dirty="0">
              <a:solidFill>
                <a:srgbClr val="404040"/>
              </a:solidFill>
            </a:endParaRPr>
          </a:p>
        </p:txBody>
      </p:sp>
      <p:sp>
        <p:nvSpPr>
          <p:cNvPr id="3" name="Subtitle 2">
            <a:extLst>
              <a:ext uri="{FF2B5EF4-FFF2-40B4-BE49-F238E27FC236}">
                <a16:creationId xmlns:a16="http://schemas.microsoft.com/office/drawing/2014/main" id="{5398D07C-52A5-42C8-8210-D8E02C548FFF}"/>
              </a:ext>
            </a:extLst>
          </p:cNvPr>
          <p:cNvSpPr>
            <a:spLocks noGrp="1"/>
          </p:cNvSpPr>
          <p:nvPr>
            <p:ph type="subTitle" idx="1"/>
          </p:nvPr>
        </p:nvSpPr>
        <p:spPr>
          <a:xfrm>
            <a:off x="2695194" y="5688535"/>
            <a:ext cx="6801612" cy="536125"/>
          </a:xfrm>
        </p:spPr>
        <p:txBody>
          <a:bodyPr>
            <a:normAutofit/>
          </a:bodyPr>
          <a:lstStyle/>
          <a:p>
            <a:r>
              <a:rPr lang="en-US" sz="1500" dirty="0">
                <a:solidFill>
                  <a:srgbClr val="FFFFFF"/>
                </a:solidFill>
              </a:rPr>
              <a:t>Reconstructing keys based on </a:t>
            </a:r>
            <a:r>
              <a:rPr lang="en-US" sz="1500" dirty="0" err="1">
                <a:solidFill>
                  <a:srgbClr val="FFFFFF"/>
                </a:solidFill>
              </a:rPr>
              <a:t>keymarks</a:t>
            </a:r>
            <a:r>
              <a:rPr lang="en-US" sz="1500" dirty="0">
                <a:solidFill>
                  <a:srgbClr val="FFFFFF"/>
                </a:solidFill>
              </a:rPr>
              <a:t>/</a:t>
            </a:r>
            <a:r>
              <a:rPr lang="en-US" sz="1500" dirty="0" err="1">
                <a:solidFill>
                  <a:srgbClr val="FFFFFF"/>
                </a:solidFill>
              </a:rPr>
              <a:t>coremarks</a:t>
            </a:r>
            <a:r>
              <a:rPr lang="en-US" sz="1500" dirty="0">
                <a:solidFill>
                  <a:srgbClr val="FFFFFF"/>
                </a:solidFill>
              </a:rPr>
              <a:t>  and other BEST SFIC tricks</a:t>
            </a:r>
          </a:p>
        </p:txBody>
      </p:sp>
      <p:pic>
        <p:nvPicPr>
          <p:cNvPr id="11" name="Picture 10" descr="A close up of a logo&#10;&#10;Description automatically generated">
            <a:extLst>
              <a:ext uri="{FF2B5EF4-FFF2-40B4-BE49-F238E27FC236}">
                <a16:creationId xmlns:a16="http://schemas.microsoft.com/office/drawing/2014/main" id="{49DC2824-A7F9-41B6-B9D0-A6B9DEDA4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0977" y="-120261"/>
            <a:ext cx="2323998" cy="1684994"/>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45D19AE9-A624-4715-8716-40ECCBC2A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82524" cy="374046"/>
          </a:xfrm>
          <a:prstGeom prst="rect">
            <a:avLst/>
          </a:prstGeom>
        </p:spPr>
      </p:pic>
    </p:spTree>
    <p:extLst>
      <p:ext uri="{BB962C8B-B14F-4D97-AF65-F5344CB8AC3E}">
        <p14:creationId xmlns:p14="http://schemas.microsoft.com/office/powerpoint/2010/main" val="127347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AAC7B-BDB0-4C4B-8CC6-6671D3C2001C}"/>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6600" kern="1200" dirty="0">
                <a:solidFill>
                  <a:schemeClr val="bg1">
                    <a:lumMod val="85000"/>
                    <a:lumOff val="15000"/>
                  </a:schemeClr>
                </a:solidFill>
                <a:latin typeface="+mj-lt"/>
                <a:ea typeface="+mj-ea"/>
                <a:cs typeface="+mj-cs"/>
              </a:rPr>
              <a:t>BEST Keyways</a:t>
            </a:r>
          </a:p>
        </p:txBody>
      </p:sp>
      <p:pic>
        <p:nvPicPr>
          <p:cNvPr id="34" name="Picture 33">
            <a:extLst>
              <a:ext uri="{FF2B5EF4-FFF2-40B4-BE49-F238E27FC236}">
                <a16:creationId xmlns:a16="http://schemas.microsoft.com/office/drawing/2014/main" id="{5CE0A1D0-41DA-46A4-8BD4-ECD83A1011A6}"/>
              </a:ext>
            </a:extLst>
          </p:cNvPr>
          <p:cNvPicPr>
            <a:picLocks noChangeAspect="1"/>
          </p:cNvPicPr>
          <p:nvPr/>
        </p:nvPicPr>
        <p:blipFill>
          <a:blip r:embed="rId2"/>
          <a:stretch>
            <a:fillRect/>
          </a:stretch>
        </p:blipFill>
        <p:spPr>
          <a:xfrm>
            <a:off x="6048727" y="57233"/>
            <a:ext cx="5338600" cy="6800767"/>
          </a:xfrm>
          <a:prstGeom prst="rect">
            <a:avLst/>
          </a:prstGeom>
        </p:spPr>
      </p:pic>
    </p:spTree>
    <p:extLst>
      <p:ext uri="{BB962C8B-B14F-4D97-AF65-F5344CB8AC3E}">
        <p14:creationId xmlns:p14="http://schemas.microsoft.com/office/powerpoint/2010/main" val="124125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AAC7B-BDB0-4C4B-8CC6-6671D3C2001C}"/>
              </a:ext>
            </a:extLst>
          </p:cNvPr>
          <p:cNvSpPr>
            <a:spLocks noGrp="1"/>
          </p:cNvSpPr>
          <p:nvPr>
            <p:ph type="title"/>
          </p:nvPr>
        </p:nvSpPr>
        <p:spPr>
          <a:xfrm>
            <a:off x="804673" y="1120285"/>
            <a:ext cx="3381247" cy="2809875"/>
          </a:xfrm>
        </p:spPr>
        <p:txBody>
          <a:bodyPr vert="horz" lIns="91440" tIns="45720" rIns="91440" bIns="45720" rtlCol="0" anchor="b">
            <a:normAutofit/>
          </a:bodyPr>
          <a:lstStyle/>
          <a:p>
            <a:r>
              <a:rPr lang="en-US" sz="5700" kern="1200" dirty="0">
                <a:solidFill>
                  <a:schemeClr val="bg1">
                    <a:lumMod val="85000"/>
                    <a:lumOff val="15000"/>
                  </a:schemeClr>
                </a:solidFill>
                <a:latin typeface="+mj-lt"/>
                <a:ea typeface="+mj-ea"/>
                <a:cs typeface="+mj-cs"/>
              </a:rPr>
              <a:t>Lateral Movement</a:t>
            </a:r>
          </a:p>
        </p:txBody>
      </p:sp>
      <p:pic>
        <p:nvPicPr>
          <p:cNvPr id="6" name="Picture 5">
            <a:extLst>
              <a:ext uri="{FF2B5EF4-FFF2-40B4-BE49-F238E27FC236}">
                <a16:creationId xmlns:a16="http://schemas.microsoft.com/office/drawing/2014/main" id="{30EE2079-A956-4EF8-87C6-DAAF38D15F6F}"/>
              </a:ext>
            </a:extLst>
          </p:cNvPr>
          <p:cNvPicPr>
            <a:picLocks noChangeAspect="1"/>
          </p:cNvPicPr>
          <p:nvPr/>
        </p:nvPicPr>
        <p:blipFill rotWithShape="1">
          <a:blip r:embed="rId3"/>
          <a:srcRect l="51365" t="21200" r="26680" b="64046"/>
          <a:stretch/>
        </p:blipFill>
        <p:spPr>
          <a:xfrm>
            <a:off x="4957573" y="878889"/>
            <a:ext cx="7105941" cy="483571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73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EE98-9AC4-48D8-BDD6-23FE0EE6AB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164231-7794-4549-B87A-EC689EB38D1E}"/>
              </a:ext>
            </a:extLst>
          </p:cNvPr>
          <p:cNvSpPr>
            <a:spLocks noGrp="1"/>
          </p:cNvSpPr>
          <p:nvPr>
            <p:ph idx="1"/>
          </p:nvPr>
        </p:nvSpPr>
        <p:spPr/>
        <p:txBody>
          <a:bodyPr/>
          <a:lstStyle/>
          <a:p>
            <a:endParaRPr lang="en-US"/>
          </a:p>
        </p:txBody>
      </p:sp>
      <p:pic>
        <p:nvPicPr>
          <p:cNvPr id="4" name="Key">
            <a:hlinkClick r:id="" action="ppaction://media"/>
            <a:extLst>
              <a:ext uri="{FF2B5EF4-FFF2-40B4-BE49-F238E27FC236}">
                <a16:creationId xmlns:a16="http://schemas.microsoft.com/office/drawing/2014/main" id="{0337B9E2-F526-4AE3-96B2-37354D4FF4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0320"/>
            <a:ext cx="12192278" cy="6858000"/>
          </a:xfrm>
          <a:prstGeom prst="rect">
            <a:avLst/>
          </a:prstGeom>
        </p:spPr>
      </p:pic>
    </p:spTree>
    <p:extLst>
      <p:ext uri="{BB962C8B-B14F-4D97-AF65-F5344CB8AC3E}">
        <p14:creationId xmlns:p14="http://schemas.microsoft.com/office/powerpoint/2010/main" val="77422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A36F34A9-3EB0-47E0-B77D-BA4A4209B4F9}"/>
              </a:ext>
            </a:extLst>
          </p:cNvPr>
          <p:cNvPicPr>
            <a:picLocks noChangeAspect="1"/>
          </p:cNvPicPr>
          <p:nvPr/>
        </p:nvPicPr>
        <p:blipFill rotWithShape="1">
          <a:blip r:embed="rId2"/>
          <a:srcRect t="7707" b="7707"/>
          <a:stretch/>
        </p:blipFill>
        <p:spPr>
          <a:xfrm>
            <a:off x="20" y="10"/>
            <a:ext cx="12191980" cy="6857990"/>
          </a:xfrm>
          <a:prstGeom prst="rect">
            <a:avLst/>
          </a:prstGeom>
        </p:spPr>
      </p:pic>
      <p:sp>
        <p:nvSpPr>
          <p:cNvPr id="19"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D3433-412F-40B5-BF7A-BA1221CE8DEC}"/>
              </a:ext>
            </a:extLst>
          </p:cNvPr>
          <p:cNvSpPr>
            <a:spLocks noGrp="1"/>
          </p:cNvSpPr>
          <p:nvPr>
            <p:ph type="title"/>
          </p:nvPr>
        </p:nvSpPr>
        <p:spPr>
          <a:xfrm>
            <a:off x="523875" y="5317240"/>
            <a:ext cx="11210925" cy="744836"/>
          </a:xfrm>
        </p:spPr>
        <p:txBody>
          <a:bodyPr>
            <a:normAutofit/>
          </a:bodyPr>
          <a:lstStyle/>
          <a:p>
            <a:pPr algn="ctr"/>
            <a:r>
              <a:rPr lang="en-US" sz="3600">
                <a:solidFill>
                  <a:schemeClr val="tx1">
                    <a:lumMod val="85000"/>
                    <a:lumOff val="15000"/>
                  </a:schemeClr>
                </a:solidFill>
              </a:rPr>
              <a:t>Striking out?</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Reconstructing Keys</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Code pages link </a:t>
            </a:r>
            <a:r>
              <a:rPr lang="en-US" sz="2000" dirty="0" err="1">
                <a:solidFill>
                  <a:schemeClr val="bg1"/>
                </a:solidFill>
              </a:rPr>
              <a:t>keymarks</a:t>
            </a:r>
            <a:r>
              <a:rPr lang="en-US" sz="2000" dirty="0">
                <a:solidFill>
                  <a:schemeClr val="bg1"/>
                </a:solidFill>
              </a:rPr>
              <a:t> to keycodes that can be used to cut new keys to code</a:t>
            </a:r>
          </a:p>
          <a:p>
            <a:r>
              <a:rPr lang="en-US" sz="2000" dirty="0">
                <a:solidFill>
                  <a:schemeClr val="bg1"/>
                </a:solidFill>
              </a:rPr>
              <a:t>Includes </a:t>
            </a:r>
          </a:p>
          <a:p>
            <a:pPr lvl="1"/>
            <a:r>
              <a:rPr lang="en-US" sz="1600" dirty="0">
                <a:solidFill>
                  <a:schemeClr val="bg1"/>
                </a:solidFill>
              </a:rPr>
              <a:t>Keyway </a:t>
            </a:r>
          </a:p>
          <a:p>
            <a:pPr lvl="1"/>
            <a:r>
              <a:rPr lang="en-US" sz="1600" dirty="0">
                <a:solidFill>
                  <a:schemeClr val="bg1"/>
                </a:solidFill>
              </a:rPr>
              <a:t>Coremark location</a:t>
            </a:r>
          </a:p>
          <a:p>
            <a:pPr lvl="1"/>
            <a:r>
              <a:rPr lang="en-US" sz="1600" dirty="0">
                <a:solidFill>
                  <a:schemeClr val="bg1"/>
                </a:solidFill>
              </a:rPr>
              <a:t>System Type</a:t>
            </a:r>
          </a:p>
          <a:p>
            <a:pPr lvl="1"/>
            <a:r>
              <a:rPr lang="en-US" sz="1600" dirty="0">
                <a:solidFill>
                  <a:schemeClr val="bg1"/>
                </a:solidFill>
              </a:rPr>
              <a:t>Number of Pins</a:t>
            </a:r>
          </a:p>
          <a:p>
            <a:pPr lvl="1"/>
            <a:r>
              <a:rPr lang="en-US" sz="1600" dirty="0" err="1">
                <a:solidFill>
                  <a:schemeClr val="bg1"/>
                </a:solidFill>
              </a:rPr>
              <a:t>Keystamp</a:t>
            </a:r>
            <a:r>
              <a:rPr lang="en-US" sz="1600" dirty="0">
                <a:solidFill>
                  <a:schemeClr val="bg1"/>
                </a:solidFill>
              </a:rPr>
              <a:t> (prohibited for redistribution)</a:t>
            </a:r>
          </a:p>
        </p:txBody>
      </p:sp>
      <p:pic>
        <p:nvPicPr>
          <p:cNvPr id="5" name="Picture 4">
            <a:extLst>
              <a:ext uri="{FF2B5EF4-FFF2-40B4-BE49-F238E27FC236}">
                <a16:creationId xmlns:a16="http://schemas.microsoft.com/office/drawing/2014/main" id="{60AA9612-C68C-420F-B405-7E6487D3AED1}"/>
              </a:ext>
            </a:extLst>
          </p:cNvPr>
          <p:cNvPicPr>
            <a:picLocks noChangeAspect="1"/>
          </p:cNvPicPr>
          <p:nvPr/>
        </p:nvPicPr>
        <p:blipFill rotWithShape="1">
          <a:blip r:embed="rId2"/>
          <a:srcRect r="11438"/>
          <a:stretch/>
        </p:blipFill>
        <p:spPr>
          <a:xfrm>
            <a:off x="5592403" y="289596"/>
            <a:ext cx="5491128" cy="6278807"/>
          </a:xfrm>
          <a:prstGeom prst="rect">
            <a:avLst/>
          </a:prstGeom>
        </p:spPr>
      </p:pic>
    </p:spTree>
    <p:extLst>
      <p:ext uri="{BB962C8B-B14F-4D97-AF65-F5344CB8AC3E}">
        <p14:creationId xmlns:p14="http://schemas.microsoft.com/office/powerpoint/2010/main" val="2798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Keystone Web</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fontScale="85000" lnSpcReduction="20000"/>
          </a:bodyPr>
          <a:lstStyle/>
          <a:p>
            <a:r>
              <a:rPr lang="en-US" sz="2400" dirty="0">
                <a:solidFill>
                  <a:schemeClr val="bg1"/>
                </a:solidFill>
              </a:rPr>
              <a:t>AD integrated locksmithing software</a:t>
            </a:r>
          </a:p>
          <a:p>
            <a:r>
              <a:rPr lang="en-US" sz="2200" dirty="0">
                <a:solidFill>
                  <a:schemeClr val="bg1"/>
                </a:solidFill>
              </a:rPr>
              <a:t> </a:t>
            </a:r>
            <a:r>
              <a:rPr lang="en-US" sz="2200" b="1" dirty="0">
                <a:solidFill>
                  <a:schemeClr val="bg1"/>
                </a:solidFill>
              </a:rPr>
              <a:t>Description: </a:t>
            </a:r>
            <a:r>
              <a:rPr lang="en-US" sz="2200" dirty="0">
                <a:solidFill>
                  <a:schemeClr val="bg1"/>
                </a:solidFill>
              </a:rPr>
              <a:t>“Keystone Web helps the user manage keys and core records for multiple personnel throughout various locations. This product allows importing and appending data, mass deletes for employees, keys and door key data, performance improvements in searches and finders, and an activity log that tracks user transactions. ”</a:t>
            </a:r>
          </a:p>
          <a:p>
            <a:endParaRPr lang="en-US" sz="2000" dirty="0">
              <a:solidFill>
                <a:schemeClr val="bg1"/>
              </a:solidFill>
            </a:endParaRPr>
          </a:p>
        </p:txBody>
      </p:sp>
      <p:pic>
        <p:nvPicPr>
          <p:cNvPr id="8" name="Picture 7">
            <a:extLst>
              <a:ext uri="{FF2B5EF4-FFF2-40B4-BE49-F238E27FC236}">
                <a16:creationId xmlns:a16="http://schemas.microsoft.com/office/drawing/2014/main" id="{A856D665-2C50-444E-BCF8-F895C2962004}"/>
              </a:ext>
            </a:extLst>
          </p:cNvPr>
          <p:cNvPicPr>
            <a:picLocks noChangeAspect="1"/>
          </p:cNvPicPr>
          <p:nvPr/>
        </p:nvPicPr>
        <p:blipFill rotWithShape="1">
          <a:blip r:embed="rId3"/>
          <a:srcRect l="18622" r="5064" b="1"/>
          <a:stretch/>
        </p:blipFill>
        <p:spPr>
          <a:xfrm>
            <a:off x="4817225" y="643467"/>
            <a:ext cx="7211846" cy="5410199"/>
          </a:xfrm>
          <a:prstGeom prst="rect">
            <a:avLst/>
          </a:prstGeom>
        </p:spPr>
      </p:pic>
    </p:spTree>
    <p:extLst>
      <p:ext uri="{BB962C8B-B14F-4D97-AF65-F5344CB8AC3E}">
        <p14:creationId xmlns:p14="http://schemas.microsoft.com/office/powerpoint/2010/main" val="913449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98D07C-52A5-42C8-8210-D8E02C548FFF}"/>
              </a:ext>
            </a:extLst>
          </p:cNvPr>
          <p:cNvSpPr>
            <a:spLocks noGrp="1"/>
          </p:cNvSpPr>
          <p:nvPr>
            <p:ph type="subTitle" idx="1"/>
          </p:nvPr>
        </p:nvSpPr>
        <p:spPr>
          <a:xfrm>
            <a:off x="0" y="5688535"/>
            <a:ext cx="12191999" cy="536125"/>
          </a:xfrm>
        </p:spPr>
        <p:txBody>
          <a:bodyPr>
            <a:noAutofit/>
          </a:bodyPr>
          <a:lstStyle/>
          <a:p>
            <a:r>
              <a:rPr lang="en-US" sz="3200" dirty="0">
                <a:solidFill>
                  <a:schemeClr val="bg1"/>
                </a:solidFill>
              </a:rPr>
              <a:t>Available at http://ksw.ant.red</a:t>
            </a:r>
          </a:p>
        </p:txBody>
      </p:sp>
      <p:pic>
        <p:nvPicPr>
          <p:cNvPr id="11" name="Picture 10" descr="A close up of a logo&#10;&#10;Description automatically generated">
            <a:extLst>
              <a:ext uri="{FF2B5EF4-FFF2-40B4-BE49-F238E27FC236}">
                <a16:creationId xmlns:a16="http://schemas.microsoft.com/office/drawing/2014/main" id="{49DC2824-A7F9-41B6-B9D0-A6B9DEDA4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977" y="-120261"/>
            <a:ext cx="2323998" cy="1684994"/>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45D19AE9-A624-4715-8716-40ECCBC2A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2524" cy="374046"/>
          </a:xfrm>
          <a:prstGeom prst="rect">
            <a:avLst/>
          </a:prstGeom>
        </p:spPr>
      </p:pic>
      <p:sp>
        <p:nvSpPr>
          <p:cNvPr id="14" name="Subtitle 2">
            <a:extLst>
              <a:ext uri="{FF2B5EF4-FFF2-40B4-BE49-F238E27FC236}">
                <a16:creationId xmlns:a16="http://schemas.microsoft.com/office/drawing/2014/main" id="{C9928524-4929-4CCD-AB1D-227BE6DD5B4A}"/>
              </a:ext>
            </a:extLst>
          </p:cNvPr>
          <p:cNvSpPr txBox="1">
            <a:spLocks/>
          </p:cNvSpPr>
          <p:nvPr/>
        </p:nvSpPr>
        <p:spPr>
          <a:xfrm>
            <a:off x="3813048" y="117511"/>
            <a:ext cx="5776913" cy="536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p:txBody>
      </p:sp>
      <p:sp>
        <p:nvSpPr>
          <p:cNvPr id="2" name="TextBox 1">
            <a:extLst>
              <a:ext uri="{FF2B5EF4-FFF2-40B4-BE49-F238E27FC236}">
                <a16:creationId xmlns:a16="http://schemas.microsoft.com/office/drawing/2014/main" id="{1D0C20DA-B440-42B9-9F85-599A4718105F}"/>
              </a:ext>
            </a:extLst>
          </p:cNvPr>
          <p:cNvSpPr txBox="1"/>
          <p:nvPr/>
        </p:nvSpPr>
        <p:spPr>
          <a:xfrm>
            <a:off x="382524" y="1893410"/>
            <a:ext cx="9798453" cy="1446550"/>
          </a:xfrm>
          <a:prstGeom prst="rect">
            <a:avLst/>
          </a:prstGeom>
          <a:noFill/>
        </p:spPr>
        <p:txBody>
          <a:bodyPr wrap="square" rtlCol="0">
            <a:spAutoFit/>
          </a:bodyPr>
          <a:lstStyle/>
          <a:p>
            <a:r>
              <a:rPr lang="en-US" sz="4400" b="1" dirty="0"/>
              <a:t>Login: </a:t>
            </a:r>
            <a:r>
              <a:rPr lang="en-US" sz="4400" dirty="0" err="1"/>
              <a:t>MTStudent</a:t>
            </a:r>
            <a:endParaRPr lang="en-US" sz="4400" dirty="0"/>
          </a:p>
          <a:p>
            <a:r>
              <a:rPr lang="en-US" sz="4400" b="1" dirty="0"/>
              <a:t>Pass:   </a:t>
            </a:r>
            <a:r>
              <a:rPr lang="en-US" sz="4400" dirty="0"/>
              <a:t>5Weshouldprocuremorecowbell!</a:t>
            </a:r>
          </a:p>
        </p:txBody>
      </p:sp>
    </p:spTree>
    <p:extLst>
      <p:ext uri="{BB962C8B-B14F-4D97-AF65-F5344CB8AC3E}">
        <p14:creationId xmlns:p14="http://schemas.microsoft.com/office/powerpoint/2010/main" val="371687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E7268E6-A6F2-43AE-BD83-27ED8E2706CE}"/>
              </a:ext>
            </a:extLst>
          </p:cNvPr>
          <p:cNvSpPr>
            <a:spLocks noGrp="1"/>
          </p:cNvSpPr>
          <p:nvPr>
            <p:ph type="ctrTitle"/>
          </p:nvPr>
        </p:nvSpPr>
        <p:spPr>
          <a:xfrm>
            <a:off x="1524000" y="1122362"/>
            <a:ext cx="9144000" cy="2840037"/>
          </a:xfrm>
        </p:spPr>
        <p:txBody>
          <a:bodyPr>
            <a:normAutofit/>
          </a:bodyPr>
          <a:lstStyle/>
          <a:p>
            <a:r>
              <a:rPr lang="en-US" sz="5800" dirty="0"/>
              <a:t>Walkthrough CTF</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14D36541-765F-43D0-90BE-4AB2367EA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2958" y="228713"/>
            <a:ext cx="2323998" cy="1684994"/>
          </a:xfrm>
          <a:prstGeom prst="rect">
            <a:avLst/>
          </a:prstGeom>
        </p:spPr>
      </p:pic>
    </p:spTree>
    <p:extLst>
      <p:ext uri="{BB962C8B-B14F-4D97-AF65-F5344CB8AC3E}">
        <p14:creationId xmlns:p14="http://schemas.microsoft.com/office/powerpoint/2010/main" val="355044753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Picking BEST SFICs</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Not my favorite things to pick. </a:t>
            </a:r>
          </a:p>
          <a:p>
            <a:r>
              <a:rPr lang="en-US" sz="2000" dirty="0">
                <a:solidFill>
                  <a:schemeClr val="bg1"/>
                </a:solidFill>
              </a:rPr>
              <a:t>Control Sleeve TORQUE tool.</a:t>
            </a:r>
          </a:p>
          <a:p>
            <a:r>
              <a:rPr lang="en-US" sz="2000" dirty="0">
                <a:solidFill>
                  <a:schemeClr val="bg1"/>
                </a:solidFill>
              </a:rPr>
              <a:t>Lots of tension lots of pressure.</a:t>
            </a:r>
          </a:p>
        </p:txBody>
      </p:sp>
      <p:pic>
        <p:nvPicPr>
          <p:cNvPr id="6" name="Picture 5">
            <a:extLst>
              <a:ext uri="{FF2B5EF4-FFF2-40B4-BE49-F238E27FC236}">
                <a16:creationId xmlns:a16="http://schemas.microsoft.com/office/drawing/2014/main" id="{FB496553-C5D0-4840-89C5-81D0952DF15F}"/>
              </a:ext>
            </a:extLst>
          </p:cNvPr>
          <p:cNvPicPr>
            <a:picLocks noChangeAspect="1"/>
          </p:cNvPicPr>
          <p:nvPr/>
        </p:nvPicPr>
        <p:blipFill rotWithShape="1">
          <a:blip r:embed="rId2"/>
          <a:srcRect l="4730" r="-1" b="48513"/>
          <a:stretch/>
        </p:blipFill>
        <p:spPr>
          <a:xfrm>
            <a:off x="4798335" y="1484189"/>
            <a:ext cx="7269987" cy="3889622"/>
          </a:xfrm>
          <a:prstGeom prst="rect">
            <a:avLst/>
          </a:prstGeom>
        </p:spPr>
      </p:pic>
    </p:spTree>
    <p:extLst>
      <p:ext uri="{BB962C8B-B14F-4D97-AF65-F5344CB8AC3E}">
        <p14:creationId xmlns:p14="http://schemas.microsoft.com/office/powerpoint/2010/main" val="144928801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Removing SFIC pins</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Available on </a:t>
            </a:r>
            <a:r>
              <a:rPr lang="en-US" sz="2000" dirty="0" err="1">
                <a:solidFill>
                  <a:schemeClr val="bg1"/>
                </a:solidFill>
              </a:rPr>
              <a:t>thingiverse</a:t>
            </a:r>
            <a:endParaRPr lang="en-US" sz="2000" dirty="0">
              <a:solidFill>
                <a:schemeClr val="bg1"/>
              </a:solidFill>
            </a:endParaRPr>
          </a:p>
          <a:p>
            <a:r>
              <a:rPr lang="en-US" sz="2000" dirty="0">
                <a:solidFill>
                  <a:schemeClr val="bg1"/>
                </a:solidFill>
              </a:rPr>
              <a:t>Very handy for removing SFICs </a:t>
            </a:r>
          </a:p>
          <a:p>
            <a:r>
              <a:rPr lang="en-US" sz="2000" dirty="0">
                <a:solidFill>
                  <a:schemeClr val="bg1"/>
                </a:solidFill>
              </a:rPr>
              <a:t>Retail metal versions are &gt;$100</a:t>
            </a:r>
          </a:p>
        </p:txBody>
      </p:sp>
      <p:pic>
        <p:nvPicPr>
          <p:cNvPr id="6" name="Picture 5">
            <a:extLst>
              <a:ext uri="{FF2B5EF4-FFF2-40B4-BE49-F238E27FC236}">
                <a16:creationId xmlns:a16="http://schemas.microsoft.com/office/drawing/2014/main" id="{09245954-F34C-427A-B83C-202C6D2E5857}"/>
              </a:ext>
            </a:extLst>
          </p:cNvPr>
          <p:cNvPicPr>
            <a:picLocks noChangeAspect="1"/>
          </p:cNvPicPr>
          <p:nvPr/>
        </p:nvPicPr>
        <p:blipFill>
          <a:blip r:embed="rId2"/>
          <a:stretch>
            <a:fillRect/>
          </a:stretch>
        </p:blipFill>
        <p:spPr>
          <a:xfrm>
            <a:off x="4650908" y="1050587"/>
            <a:ext cx="7432546" cy="4756826"/>
          </a:xfrm>
          <a:prstGeom prst="rect">
            <a:avLst/>
          </a:prstGeom>
        </p:spPr>
      </p:pic>
    </p:spTree>
    <p:extLst>
      <p:ext uri="{BB962C8B-B14F-4D97-AF65-F5344CB8AC3E}">
        <p14:creationId xmlns:p14="http://schemas.microsoft.com/office/powerpoint/2010/main" val="239825543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98D07C-52A5-42C8-8210-D8E02C548FFF}"/>
              </a:ext>
            </a:extLst>
          </p:cNvPr>
          <p:cNvSpPr>
            <a:spLocks noGrp="1"/>
          </p:cNvSpPr>
          <p:nvPr>
            <p:ph type="subTitle" idx="1"/>
          </p:nvPr>
        </p:nvSpPr>
        <p:spPr>
          <a:xfrm>
            <a:off x="0" y="5688535"/>
            <a:ext cx="12191999" cy="536125"/>
          </a:xfrm>
        </p:spPr>
        <p:txBody>
          <a:bodyPr>
            <a:noAutofit/>
          </a:bodyPr>
          <a:lstStyle/>
          <a:p>
            <a:r>
              <a:rPr lang="en-US" sz="3200" dirty="0">
                <a:solidFill>
                  <a:srgbClr val="FFFFFF"/>
                </a:solidFill>
              </a:rPr>
              <a:t>Course Materials : http://phy.Ant.red</a:t>
            </a:r>
          </a:p>
          <a:p>
            <a:r>
              <a:rPr lang="en-US" sz="3200" dirty="0">
                <a:solidFill>
                  <a:srgbClr val="FFFFFF"/>
                </a:solidFill>
              </a:rPr>
              <a:t>CTF http://pctf.Ant.red</a:t>
            </a:r>
          </a:p>
        </p:txBody>
      </p:sp>
      <p:pic>
        <p:nvPicPr>
          <p:cNvPr id="11" name="Picture 10" descr="A close up of a logo&#10;&#10;Description automatically generated">
            <a:extLst>
              <a:ext uri="{FF2B5EF4-FFF2-40B4-BE49-F238E27FC236}">
                <a16:creationId xmlns:a16="http://schemas.microsoft.com/office/drawing/2014/main" id="{49DC2824-A7F9-41B6-B9D0-A6B9DEDA4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977" y="-120261"/>
            <a:ext cx="2323998" cy="1684994"/>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45D19AE9-A624-4715-8716-40ECCBC2A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2524" cy="374046"/>
          </a:xfrm>
          <a:prstGeom prst="rect">
            <a:avLst/>
          </a:prstGeom>
        </p:spPr>
      </p:pic>
      <p:pic>
        <p:nvPicPr>
          <p:cNvPr id="10" name="Picture 9">
            <a:extLst>
              <a:ext uri="{FF2B5EF4-FFF2-40B4-BE49-F238E27FC236}">
                <a16:creationId xmlns:a16="http://schemas.microsoft.com/office/drawing/2014/main" id="{4A3B1138-ACDE-4FF8-AE25-01E75342B3ED}"/>
              </a:ext>
            </a:extLst>
          </p:cNvPr>
          <p:cNvPicPr>
            <a:picLocks noChangeAspect="1"/>
          </p:cNvPicPr>
          <p:nvPr/>
        </p:nvPicPr>
        <p:blipFill>
          <a:blip r:embed="rId5"/>
          <a:stretch>
            <a:fillRect/>
          </a:stretch>
        </p:blipFill>
        <p:spPr>
          <a:xfrm>
            <a:off x="382524" y="374046"/>
            <a:ext cx="5936457" cy="4431270"/>
          </a:xfrm>
          <a:prstGeom prst="rect">
            <a:avLst/>
          </a:prstGeom>
        </p:spPr>
      </p:pic>
      <p:sp>
        <p:nvSpPr>
          <p:cNvPr id="14" name="Subtitle 2">
            <a:extLst>
              <a:ext uri="{FF2B5EF4-FFF2-40B4-BE49-F238E27FC236}">
                <a16:creationId xmlns:a16="http://schemas.microsoft.com/office/drawing/2014/main" id="{C9928524-4929-4CCD-AB1D-227BE6DD5B4A}"/>
              </a:ext>
            </a:extLst>
          </p:cNvPr>
          <p:cNvSpPr txBox="1">
            <a:spLocks/>
          </p:cNvSpPr>
          <p:nvPr/>
        </p:nvSpPr>
        <p:spPr>
          <a:xfrm>
            <a:off x="3813048" y="117511"/>
            <a:ext cx="5776913" cy="536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Welcome to Anthology</a:t>
            </a:r>
          </a:p>
        </p:txBody>
      </p:sp>
      <p:sp>
        <p:nvSpPr>
          <p:cNvPr id="16" name="Subtitle 2">
            <a:extLst>
              <a:ext uri="{FF2B5EF4-FFF2-40B4-BE49-F238E27FC236}">
                <a16:creationId xmlns:a16="http://schemas.microsoft.com/office/drawing/2014/main" id="{CB794B2E-7716-4574-844F-A9BFD04B1791}"/>
              </a:ext>
            </a:extLst>
          </p:cNvPr>
          <p:cNvSpPr txBox="1">
            <a:spLocks/>
          </p:cNvSpPr>
          <p:nvPr/>
        </p:nvSpPr>
        <p:spPr>
          <a:xfrm>
            <a:off x="6318981" y="1461991"/>
            <a:ext cx="5361743" cy="26481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a:t>This will be a hands-on version of a 2019 Defcon talk on physical security</a:t>
            </a:r>
          </a:p>
          <a:p>
            <a:pPr algn="l"/>
            <a:r>
              <a:rPr lang="en-US" sz="3200" dirty="0"/>
              <a:t>Participation isn’t required, but 1</a:t>
            </a:r>
            <a:r>
              <a:rPr lang="en-US" sz="3200" baseline="30000" dirty="0"/>
              <a:t>st</a:t>
            </a:r>
            <a:r>
              <a:rPr lang="en-US" sz="3200" dirty="0"/>
              <a:t> place does receive a prize</a:t>
            </a:r>
          </a:p>
          <a:p>
            <a:pPr algn="l"/>
            <a:r>
              <a:rPr lang="en-US" sz="3200" dirty="0"/>
              <a:t>More challenges will open after this presentation</a:t>
            </a:r>
          </a:p>
          <a:p>
            <a:endParaRPr lang="en-US" sz="3200" dirty="0"/>
          </a:p>
        </p:txBody>
      </p:sp>
    </p:spTree>
    <p:extLst>
      <p:ext uri="{BB962C8B-B14F-4D97-AF65-F5344CB8AC3E}">
        <p14:creationId xmlns:p14="http://schemas.microsoft.com/office/powerpoint/2010/main" val="3262549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Using a decoding chart</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Remove the top pin from the core and subtract it from 13 to get the control key </a:t>
            </a:r>
            <a:r>
              <a:rPr lang="en-US" sz="2000" dirty="0" err="1">
                <a:solidFill>
                  <a:schemeClr val="bg1"/>
                </a:solidFill>
              </a:rPr>
              <a:t>bitting</a:t>
            </a:r>
            <a:endParaRPr lang="en-US" sz="2000" dirty="0">
              <a:solidFill>
                <a:schemeClr val="bg1"/>
              </a:solidFill>
            </a:endParaRPr>
          </a:p>
          <a:p>
            <a:r>
              <a:rPr lang="en-US" sz="2000" dirty="0">
                <a:solidFill>
                  <a:schemeClr val="bg1"/>
                </a:solidFill>
              </a:rPr>
              <a:t>These are available for download:</a:t>
            </a:r>
          </a:p>
          <a:p>
            <a:pPr marL="0" indent="0">
              <a:buNone/>
            </a:pPr>
            <a:r>
              <a:rPr lang="en-US" sz="1800" b="1" dirty="0">
                <a:solidFill>
                  <a:schemeClr val="bg1"/>
                </a:solidFill>
              </a:rPr>
              <a:t>https://tinyurl.com/sficchart</a:t>
            </a:r>
            <a:endParaRPr lang="en-US" sz="1800" dirty="0">
              <a:solidFill>
                <a:schemeClr val="bg1"/>
              </a:solidFill>
            </a:endParaRPr>
          </a:p>
        </p:txBody>
      </p:sp>
      <p:pic>
        <p:nvPicPr>
          <p:cNvPr id="7" name="Content Placeholder 3">
            <a:extLst>
              <a:ext uri="{FF2B5EF4-FFF2-40B4-BE49-F238E27FC236}">
                <a16:creationId xmlns:a16="http://schemas.microsoft.com/office/drawing/2014/main" id="{49EC7B0E-3980-4910-AC3F-B210E1646018}"/>
              </a:ext>
            </a:extLst>
          </p:cNvPr>
          <p:cNvPicPr>
            <a:picLocks noChangeAspect="1"/>
          </p:cNvPicPr>
          <p:nvPr/>
        </p:nvPicPr>
        <p:blipFill>
          <a:blip r:embed="rId2"/>
          <a:stretch>
            <a:fillRect/>
          </a:stretch>
        </p:blipFill>
        <p:spPr>
          <a:xfrm>
            <a:off x="6096000" y="18273"/>
            <a:ext cx="4565515" cy="6839727"/>
          </a:xfrm>
          <a:prstGeom prst="rect">
            <a:avLst/>
          </a:prstGeom>
          <a:effectLst/>
        </p:spPr>
      </p:pic>
    </p:spTree>
    <p:extLst>
      <p:ext uri="{BB962C8B-B14F-4D97-AF65-F5344CB8AC3E}">
        <p14:creationId xmlns:p14="http://schemas.microsoft.com/office/powerpoint/2010/main" val="264039391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More on decoding</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Control key length vs Master key length</a:t>
            </a:r>
          </a:p>
          <a:p>
            <a:r>
              <a:rPr lang="en-US" sz="2000" dirty="0">
                <a:solidFill>
                  <a:schemeClr val="bg1"/>
                </a:solidFill>
              </a:rPr>
              <a:t>Calipers are fairly useful for this</a:t>
            </a:r>
          </a:p>
          <a:p>
            <a:r>
              <a:rPr lang="en-US" sz="2000" dirty="0">
                <a:solidFill>
                  <a:schemeClr val="bg1"/>
                </a:solidFill>
              </a:rPr>
              <a:t>The majority of keys will be somewhere between the Control (CT) key and the </a:t>
            </a:r>
            <a:r>
              <a:rPr lang="en-US" sz="2000" dirty="0" err="1">
                <a:solidFill>
                  <a:schemeClr val="bg1"/>
                </a:solidFill>
              </a:rPr>
              <a:t>GrandMaster</a:t>
            </a:r>
            <a:r>
              <a:rPr lang="en-US" sz="2000" dirty="0">
                <a:solidFill>
                  <a:schemeClr val="bg1"/>
                </a:solidFill>
              </a:rPr>
              <a:t> (GM) key </a:t>
            </a:r>
          </a:p>
          <a:p>
            <a:endParaRPr lang="en-US" sz="2000" dirty="0">
              <a:solidFill>
                <a:schemeClr val="bg1"/>
              </a:solidFill>
            </a:endParaRPr>
          </a:p>
          <a:p>
            <a:pPr marL="0" indent="0">
              <a:buNone/>
            </a:pPr>
            <a:endParaRPr lang="en-US" sz="2000" dirty="0">
              <a:solidFill>
                <a:schemeClr val="bg1"/>
              </a:solidFill>
            </a:endParaRPr>
          </a:p>
        </p:txBody>
      </p:sp>
      <p:pic>
        <p:nvPicPr>
          <p:cNvPr id="7" name="Picture 6">
            <a:extLst>
              <a:ext uri="{FF2B5EF4-FFF2-40B4-BE49-F238E27FC236}">
                <a16:creationId xmlns:a16="http://schemas.microsoft.com/office/drawing/2014/main" id="{21C5D9C0-AE4D-4ED5-94AA-B10D0CBA5DBD}"/>
              </a:ext>
            </a:extLst>
          </p:cNvPr>
          <p:cNvPicPr>
            <a:picLocks noChangeAspect="1"/>
          </p:cNvPicPr>
          <p:nvPr/>
        </p:nvPicPr>
        <p:blipFill rotWithShape="1">
          <a:blip r:embed="rId2"/>
          <a:srcRect l="6852" r="41528"/>
          <a:stretch/>
        </p:blipFill>
        <p:spPr>
          <a:xfrm>
            <a:off x="4982507" y="321732"/>
            <a:ext cx="2235165" cy="2002611"/>
          </a:xfrm>
          <a:prstGeom prst="rect">
            <a:avLst/>
          </a:prstGeom>
        </p:spPr>
      </p:pic>
      <p:pic>
        <p:nvPicPr>
          <p:cNvPr id="8" name="Picture 7">
            <a:extLst>
              <a:ext uri="{FF2B5EF4-FFF2-40B4-BE49-F238E27FC236}">
                <a16:creationId xmlns:a16="http://schemas.microsoft.com/office/drawing/2014/main" id="{44C0EB85-C86E-4110-8843-A4B8613BF576}"/>
              </a:ext>
            </a:extLst>
          </p:cNvPr>
          <p:cNvPicPr>
            <a:picLocks noChangeAspect="1"/>
          </p:cNvPicPr>
          <p:nvPr/>
        </p:nvPicPr>
        <p:blipFill rotWithShape="1">
          <a:blip r:embed="rId3"/>
          <a:srcRect l="8685" t="284" r="41272" b="-284"/>
          <a:stretch/>
        </p:blipFill>
        <p:spPr>
          <a:xfrm>
            <a:off x="7295202" y="321732"/>
            <a:ext cx="2235165" cy="1998723"/>
          </a:xfrm>
          <a:prstGeom prst="rect">
            <a:avLst/>
          </a:prstGeom>
        </p:spPr>
      </p:pic>
      <p:pic>
        <p:nvPicPr>
          <p:cNvPr id="9" name="Content Placeholder 5">
            <a:extLst>
              <a:ext uri="{FF2B5EF4-FFF2-40B4-BE49-F238E27FC236}">
                <a16:creationId xmlns:a16="http://schemas.microsoft.com/office/drawing/2014/main" id="{6271A012-EB7E-417C-883C-2E04AD347BA3}"/>
              </a:ext>
            </a:extLst>
          </p:cNvPr>
          <p:cNvPicPr>
            <a:picLocks noChangeAspect="1"/>
          </p:cNvPicPr>
          <p:nvPr/>
        </p:nvPicPr>
        <p:blipFill rotWithShape="1">
          <a:blip r:embed="rId4"/>
          <a:srcRect l="5265" r="9018" b="-7"/>
          <a:stretch/>
        </p:blipFill>
        <p:spPr>
          <a:xfrm>
            <a:off x="9622159" y="329793"/>
            <a:ext cx="2243723" cy="2002611"/>
          </a:xfrm>
          <a:prstGeom prst="rect">
            <a:avLst/>
          </a:prstGeom>
        </p:spPr>
      </p:pic>
      <p:pic>
        <p:nvPicPr>
          <p:cNvPr id="10" name="Picture 9">
            <a:extLst>
              <a:ext uri="{FF2B5EF4-FFF2-40B4-BE49-F238E27FC236}">
                <a16:creationId xmlns:a16="http://schemas.microsoft.com/office/drawing/2014/main" id="{B7078217-FA8A-4FF9-9083-5C75E2D5C7BC}"/>
              </a:ext>
            </a:extLst>
          </p:cNvPr>
          <p:cNvPicPr>
            <a:picLocks noChangeAspect="1"/>
          </p:cNvPicPr>
          <p:nvPr/>
        </p:nvPicPr>
        <p:blipFill rotWithShape="1">
          <a:blip r:embed="rId5"/>
          <a:srcRect l="3722" r="10892" b="-1"/>
          <a:stretch/>
        </p:blipFill>
        <p:spPr>
          <a:xfrm>
            <a:off x="4968249" y="2413812"/>
            <a:ext cx="2249424" cy="2008755"/>
          </a:xfrm>
          <a:prstGeom prst="rect">
            <a:avLst/>
          </a:prstGeom>
        </p:spPr>
      </p:pic>
      <p:pic>
        <p:nvPicPr>
          <p:cNvPr id="11" name="Picture 10" descr="A close up of a keyboard&#10;&#10;Description automatically generated">
            <a:extLst>
              <a:ext uri="{FF2B5EF4-FFF2-40B4-BE49-F238E27FC236}">
                <a16:creationId xmlns:a16="http://schemas.microsoft.com/office/drawing/2014/main" id="{644FE4B5-1F34-4066-9344-4444785B1273}"/>
              </a:ext>
            </a:extLst>
          </p:cNvPr>
          <p:cNvPicPr>
            <a:picLocks noChangeAspect="1"/>
          </p:cNvPicPr>
          <p:nvPr/>
        </p:nvPicPr>
        <p:blipFill rotWithShape="1">
          <a:blip r:embed="rId6">
            <a:extLst>
              <a:ext uri="{28A0092B-C50C-407E-A947-70E740481C1C}">
                <a14:useLocalDpi xmlns:a14="http://schemas.microsoft.com/office/drawing/2010/main" val="0"/>
              </a:ext>
            </a:extLst>
          </a:blip>
          <a:srcRect r="16016" b="2"/>
          <a:stretch/>
        </p:blipFill>
        <p:spPr>
          <a:xfrm>
            <a:off x="4976656" y="4505579"/>
            <a:ext cx="2249424" cy="2008756"/>
          </a:xfrm>
          <a:prstGeom prst="rect">
            <a:avLst/>
          </a:prstGeom>
        </p:spPr>
      </p:pic>
      <p:pic>
        <p:nvPicPr>
          <p:cNvPr id="12" name="Picture 11" descr="A picture containing device, indoor, toy, small&#10;&#10;Description automatically generated">
            <a:extLst>
              <a:ext uri="{FF2B5EF4-FFF2-40B4-BE49-F238E27FC236}">
                <a16:creationId xmlns:a16="http://schemas.microsoft.com/office/drawing/2014/main" id="{C2BF3904-E9C5-4EF1-8784-8551495D5623}"/>
              </a:ext>
            </a:extLst>
          </p:cNvPr>
          <p:cNvPicPr>
            <a:picLocks noChangeAspect="1"/>
          </p:cNvPicPr>
          <p:nvPr/>
        </p:nvPicPr>
        <p:blipFill rotWithShape="1">
          <a:blip r:embed="rId7">
            <a:extLst>
              <a:ext uri="{28A0092B-C50C-407E-A947-70E740481C1C}">
                <a14:useLocalDpi xmlns:a14="http://schemas.microsoft.com/office/drawing/2010/main" val="0"/>
              </a:ext>
            </a:extLst>
          </a:blip>
          <a:srcRect l="21070" r="11292" b="3"/>
          <a:stretch/>
        </p:blipFill>
        <p:spPr>
          <a:xfrm rot="5400000">
            <a:off x="7519456" y="2181783"/>
            <a:ext cx="4122171" cy="4570677"/>
          </a:xfrm>
          <a:prstGeom prst="rect">
            <a:avLst/>
          </a:prstGeom>
        </p:spPr>
      </p:pic>
    </p:spTree>
    <p:extLst>
      <p:ext uri="{BB962C8B-B14F-4D97-AF65-F5344CB8AC3E}">
        <p14:creationId xmlns:p14="http://schemas.microsoft.com/office/powerpoint/2010/main" val="139178865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Creating keys</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3D printing</a:t>
            </a:r>
          </a:p>
          <a:p>
            <a:r>
              <a:rPr lang="en-US" sz="2000" dirty="0">
                <a:solidFill>
                  <a:schemeClr val="bg1"/>
                </a:solidFill>
              </a:rPr>
              <a:t>Key cutting machines</a:t>
            </a:r>
          </a:p>
          <a:p>
            <a:r>
              <a:rPr lang="en-US" sz="2000" dirty="0">
                <a:solidFill>
                  <a:schemeClr val="bg1"/>
                </a:solidFill>
              </a:rPr>
              <a:t>Online code cutting services</a:t>
            </a:r>
          </a:p>
          <a:p>
            <a:r>
              <a:rPr lang="en-US" sz="2000" dirty="0">
                <a:solidFill>
                  <a:schemeClr val="bg1"/>
                </a:solidFill>
              </a:rPr>
              <a:t>What’s a “do not duplicate”  key going to cost you?</a:t>
            </a:r>
          </a:p>
          <a:p>
            <a:r>
              <a:rPr lang="en-US" sz="2000" dirty="0">
                <a:solidFill>
                  <a:schemeClr val="bg1"/>
                </a:solidFill>
              </a:rPr>
              <a:t>How about some blanks you can manufacture yourself?</a:t>
            </a:r>
          </a:p>
          <a:p>
            <a:endParaRPr lang="en-US" sz="20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4" name="Picture 3">
            <a:extLst>
              <a:ext uri="{FF2B5EF4-FFF2-40B4-BE49-F238E27FC236}">
                <a16:creationId xmlns:a16="http://schemas.microsoft.com/office/drawing/2014/main" id="{2E7920F3-77A9-45AA-A9BB-553B7A07F1FD}"/>
              </a:ext>
            </a:extLst>
          </p:cNvPr>
          <p:cNvPicPr>
            <a:picLocks noChangeAspect="1"/>
          </p:cNvPicPr>
          <p:nvPr/>
        </p:nvPicPr>
        <p:blipFill>
          <a:blip r:embed="rId3"/>
          <a:stretch>
            <a:fillRect/>
          </a:stretch>
        </p:blipFill>
        <p:spPr>
          <a:xfrm>
            <a:off x="5069884" y="0"/>
            <a:ext cx="6847796" cy="3562907"/>
          </a:xfrm>
          <a:prstGeom prst="rect">
            <a:avLst/>
          </a:prstGeom>
        </p:spPr>
      </p:pic>
      <p:pic>
        <p:nvPicPr>
          <p:cNvPr id="5" name="Picture 4">
            <a:extLst>
              <a:ext uri="{FF2B5EF4-FFF2-40B4-BE49-F238E27FC236}">
                <a16:creationId xmlns:a16="http://schemas.microsoft.com/office/drawing/2014/main" id="{275167EA-6EEB-435F-BC5A-87153B783B2B}"/>
              </a:ext>
            </a:extLst>
          </p:cNvPr>
          <p:cNvPicPr>
            <a:picLocks noChangeAspect="1"/>
          </p:cNvPicPr>
          <p:nvPr/>
        </p:nvPicPr>
        <p:blipFill rotWithShape="1">
          <a:blip r:embed="rId4"/>
          <a:srcRect l="2687" t="-1" r="2687" b="18864"/>
          <a:stretch/>
        </p:blipFill>
        <p:spPr>
          <a:xfrm>
            <a:off x="5069884" y="2974456"/>
            <a:ext cx="6847796" cy="3883544"/>
          </a:xfrm>
          <a:prstGeom prst="rect">
            <a:avLst/>
          </a:prstGeom>
        </p:spPr>
      </p:pic>
    </p:spTree>
    <p:extLst>
      <p:ext uri="{BB962C8B-B14F-4D97-AF65-F5344CB8AC3E}">
        <p14:creationId xmlns:p14="http://schemas.microsoft.com/office/powerpoint/2010/main" val="315278752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E7268E6-A6F2-43AE-BD83-27ED8E2706CE}"/>
              </a:ext>
            </a:extLst>
          </p:cNvPr>
          <p:cNvSpPr>
            <a:spLocks noGrp="1"/>
          </p:cNvSpPr>
          <p:nvPr>
            <p:ph type="ctrTitle"/>
          </p:nvPr>
        </p:nvSpPr>
        <p:spPr>
          <a:xfrm>
            <a:off x="1252586" y="715487"/>
            <a:ext cx="9144000" cy="884364"/>
          </a:xfrm>
        </p:spPr>
        <p:txBody>
          <a:bodyPr>
            <a:normAutofit fontScale="90000"/>
          </a:bodyPr>
          <a:lstStyle/>
          <a:p>
            <a:r>
              <a:rPr lang="en-US" sz="5800" dirty="0"/>
              <a:t>Continued Education</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14D36541-765F-43D0-90BE-4AB2367EA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2958" y="228713"/>
            <a:ext cx="2323998" cy="1684994"/>
          </a:xfrm>
          <a:prstGeom prst="rect">
            <a:avLst/>
          </a:prstGeom>
        </p:spPr>
      </p:pic>
      <p:sp>
        <p:nvSpPr>
          <p:cNvPr id="2" name="Rectangle 1">
            <a:extLst>
              <a:ext uri="{FF2B5EF4-FFF2-40B4-BE49-F238E27FC236}">
                <a16:creationId xmlns:a16="http://schemas.microsoft.com/office/drawing/2014/main" id="{D45BB9C7-DCB6-4289-909F-5C1776E7B11E}"/>
              </a:ext>
            </a:extLst>
          </p:cNvPr>
          <p:cNvSpPr/>
          <p:nvPr/>
        </p:nvSpPr>
        <p:spPr>
          <a:xfrm>
            <a:off x="3099681" y="2094199"/>
            <a:ext cx="3555717" cy="369332"/>
          </a:xfrm>
          <a:prstGeom prst="rect">
            <a:avLst/>
          </a:prstGeom>
        </p:spPr>
        <p:txBody>
          <a:bodyPr wrap="none">
            <a:spAutoFit/>
          </a:bodyPr>
          <a:lstStyle/>
          <a:p>
            <a:r>
              <a:rPr lang="en-US" dirty="0">
                <a:hlinkClick r:id="rId4"/>
              </a:rPr>
              <a:t>https://github.com/icryo/Anthology</a:t>
            </a:r>
            <a:endParaRPr lang="en-US" dirty="0"/>
          </a:p>
        </p:txBody>
      </p:sp>
      <p:sp>
        <p:nvSpPr>
          <p:cNvPr id="3" name="Rectangle 2">
            <a:extLst>
              <a:ext uri="{FF2B5EF4-FFF2-40B4-BE49-F238E27FC236}">
                <a16:creationId xmlns:a16="http://schemas.microsoft.com/office/drawing/2014/main" id="{149BE132-5B1C-47B7-BE69-7C06B348BD6F}"/>
              </a:ext>
            </a:extLst>
          </p:cNvPr>
          <p:cNvSpPr/>
          <p:nvPr/>
        </p:nvSpPr>
        <p:spPr>
          <a:xfrm>
            <a:off x="3102726" y="5646150"/>
            <a:ext cx="2335036" cy="646331"/>
          </a:xfrm>
          <a:prstGeom prst="rect">
            <a:avLst/>
          </a:prstGeom>
        </p:spPr>
        <p:txBody>
          <a:bodyPr wrap="square">
            <a:spAutoFit/>
          </a:bodyPr>
          <a:lstStyle/>
          <a:p>
            <a:r>
              <a:rPr lang="en-US" dirty="0">
                <a:hlinkClick r:id="rId5"/>
              </a:rPr>
              <a:t>DO </a:t>
            </a:r>
            <a:r>
              <a:rPr lang="en-US" dirty="0">
                <a:hlinkClick r:id="rId6"/>
              </a:rPr>
              <a:t>– Ab</a:t>
            </a:r>
            <a:r>
              <a:rPr lang="en-US" dirty="0">
                <a:hlinkClick r:id="rId5"/>
              </a:rPr>
              <a:t>using Elevators</a:t>
            </a:r>
            <a:endParaRPr lang="en-US" dirty="0"/>
          </a:p>
          <a:p>
            <a:r>
              <a:rPr lang="en-US" dirty="0">
                <a:hlinkClick r:id="rId6"/>
              </a:rPr>
              <a:t>DO – TSA Keys</a:t>
            </a:r>
            <a:r>
              <a:rPr lang="en-US" dirty="0"/>
              <a:t> </a:t>
            </a:r>
          </a:p>
        </p:txBody>
      </p:sp>
      <p:sp>
        <p:nvSpPr>
          <p:cNvPr id="4" name="Rectangle 3">
            <a:extLst>
              <a:ext uri="{FF2B5EF4-FFF2-40B4-BE49-F238E27FC236}">
                <a16:creationId xmlns:a16="http://schemas.microsoft.com/office/drawing/2014/main" id="{4DD8217E-812F-44CC-A5E3-2DC6C7E1398E}"/>
              </a:ext>
            </a:extLst>
          </p:cNvPr>
          <p:cNvSpPr/>
          <p:nvPr/>
        </p:nvSpPr>
        <p:spPr>
          <a:xfrm>
            <a:off x="3102726" y="5335566"/>
            <a:ext cx="1988365" cy="369332"/>
          </a:xfrm>
          <a:prstGeom prst="rect">
            <a:avLst/>
          </a:prstGeom>
        </p:spPr>
        <p:txBody>
          <a:bodyPr wrap="none">
            <a:spAutoFit/>
          </a:bodyPr>
          <a:lstStyle/>
          <a:p>
            <a:r>
              <a:rPr lang="en-US" dirty="0">
                <a:hlinkClick r:id="rId7"/>
              </a:rPr>
              <a:t>DO – Physical Entry</a:t>
            </a:r>
            <a:endParaRPr lang="en-US" dirty="0"/>
          </a:p>
        </p:txBody>
      </p:sp>
      <p:sp>
        <p:nvSpPr>
          <p:cNvPr id="5" name="Rectangle 4">
            <a:extLst>
              <a:ext uri="{FF2B5EF4-FFF2-40B4-BE49-F238E27FC236}">
                <a16:creationId xmlns:a16="http://schemas.microsoft.com/office/drawing/2014/main" id="{1C5AF41D-BAA7-4627-9389-CF42201F21C6}"/>
              </a:ext>
            </a:extLst>
          </p:cNvPr>
          <p:cNvSpPr/>
          <p:nvPr/>
        </p:nvSpPr>
        <p:spPr>
          <a:xfrm>
            <a:off x="3102726" y="4693118"/>
            <a:ext cx="1912703" cy="369332"/>
          </a:xfrm>
          <a:prstGeom prst="rect">
            <a:avLst/>
          </a:prstGeom>
        </p:spPr>
        <p:txBody>
          <a:bodyPr wrap="none">
            <a:spAutoFit/>
          </a:bodyPr>
          <a:lstStyle/>
          <a:p>
            <a:r>
              <a:rPr lang="en-US" dirty="0">
                <a:hlinkClick r:id="rId8"/>
              </a:rPr>
              <a:t>LPL – Picking SFICs</a:t>
            </a:r>
            <a:endParaRPr lang="en-US" dirty="0"/>
          </a:p>
        </p:txBody>
      </p:sp>
      <p:sp>
        <p:nvSpPr>
          <p:cNvPr id="7" name="Rectangle 6">
            <a:extLst>
              <a:ext uri="{FF2B5EF4-FFF2-40B4-BE49-F238E27FC236}">
                <a16:creationId xmlns:a16="http://schemas.microsoft.com/office/drawing/2014/main" id="{DF4B37F5-FD90-43CC-81FB-3CC82CAC34F9}"/>
              </a:ext>
            </a:extLst>
          </p:cNvPr>
          <p:cNvSpPr/>
          <p:nvPr/>
        </p:nvSpPr>
        <p:spPr>
          <a:xfrm>
            <a:off x="3102726" y="5020495"/>
            <a:ext cx="3131370" cy="369332"/>
          </a:xfrm>
          <a:prstGeom prst="rect">
            <a:avLst/>
          </a:prstGeom>
        </p:spPr>
        <p:txBody>
          <a:bodyPr wrap="none">
            <a:spAutoFit/>
          </a:bodyPr>
          <a:lstStyle/>
          <a:p>
            <a:r>
              <a:rPr lang="en-US" dirty="0">
                <a:hlinkClick r:id="rId9"/>
              </a:rPr>
              <a:t>LPL – Destructive SFIC Methods</a:t>
            </a:r>
            <a:endParaRPr lang="en-US" dirty="0"/>
          </a:p>
        </p:txBody>
      </p:sp>
      <p:sp>
        <p:nvSpPr>
          <p:cNvPr id="8" name="Rectangle 7">
            <a:extLst>
              <a:ext uri="{FF2B5EF4-FFF2-40B4-BE49-F238E27FC236}">
                <a16:creationId xmlns:a16="http://schemas.microsoft.com/office/drawing/2014/main" id="{008ED494-F15F-4C4D-AA65-5AB5CB6443CD}"/>
              </a:ext>
            </a:extLst>
          </p:cNvPr>
          <p:cNvSpPr/>
          <p:nvPr/>
        </p:nvSpPr>
        <p:spPr>
          <a:xfrm>
            <a:off x="3099681" y="2757121"/>
            <a:ext cx="2850332" cy="369332"/>
          </a:xfrm>
          <a:prstGeom prst="rect">
            <a:avLst/>
          </a:prstGeom>
        </p:spPr>
        <p:txBody>
          <a:bodyPr wrap="none">
            <a:spAutoFit/>
          </a:bodyPr>
          <a:lstStyle/>
          <a:p>
            <a:r>
              <a:rPr lang="en-US" dirty="0">
                <a:hlinkClick r:id="rId10"/>
              </a:rPr>
              <a:t>Control Sleeve Manipulation</a:t>
            </a:r>
            <a:endParaRPr lang="en-US" dirty="0"/>
          </a:p>
        </p:txBody>
      </p:sp>
      <p:sp>
        <p:nvSpPr>
          <p:cNvPr id="9" name="Rectangle 8">
            <a:extLst>
              <a:ext uri="{FF2B5EF4-FFF2-40B4-BE49-F238E27FC236}">
                <a16:creationId xmlns:a16="http://schemas.microsoft.com/office/drawing/2014/main" id="{5C0998F0-596B-4C2E-B28C-57EF7441DF7C}"/>
              </a:ext>
            </a:extLst>
          </p:cNvPr>
          <p:cNvSpPr/>
          <p:nvPr/>
        </p:nvSpPr>
        <p:spPr>
          <a:xfrm>
            <a:off x="3102726" y="4355286"/>
            <a:ext cx="1422121" cy="369332"/>
          </a:xfrm>
          <a:prstGeom prst="rect">
            <a:avLst/>
          </a:prstGeom>
        </p:spPr>
        <p:txBody>
          <a:bodyPr wrap="none">
            <a:spAutoFit/>
          </a:bodyPr>
          <a:lstStyle/>
          <a:p>
            <a:r>
              <a:rPr lang="en-US" dirty="0">
                <a:hlinkClick r:id="rId11"/>
              </a:rPr>
              <a:t>Gutting SFICs</a:t>
            </a:r>
            <a:endParaRPr lang="en-US" dirty="0"/>
          </a:p>
        </p:txBody>
      </p:sp>
      <p:sp>
        <p:nvSpPr>
          <p:cNvPr id="10" name="Rectangle 9">
            <a:extLst>
              <a:ext uri="{FF2B5EF4-FFF2-40B4-BE49-F238E27FC236}">
                <a16:creationId xmlns:a16="http://schemas.microsoft.com/office/drawing/2014/main" id="{2CCECB86-B175-4047-B951-1D1628DCE6AF}"/>
              </a:ext>
            </a:extLst>
          </p:cNvPr>
          <p:cNvSpPr/>
          <p:nvPr/>
        </p:nvSpPr>
        <p:spPr>
          <a:xfrm>
            <a:off x="3102726" y="2412106"/>
            <a:ext cx="2624430" cy="369332"/>
          </a:xfrm>
          <a:prstGeom prst="rect">
            <a:avLst/>
          </a:prstGeom>
        </p:spPr>
        <p:txBody>
          <a:bodyPr wrap="square">
            <a:spAutoFit/>
          </a:bodyPr>
          <a:lstStyle/>
          <a:p>
            <a:r>
              <a:rPr lang="en-US" dirty="0">
                <a:hlinkClick r:id="rId12"/>
              </a:rPr>
              <a:t>Keystone Web User Guide</a:t>
            </a:r>
            <a:endParaRPr lang="en-US" dirty="0"/>
          </a:p>
        </p:txBody>
      </p:sp>
      <p:sp>
        <p:nvSpPr>
          <p:cNvPr id="15" name="Title 1">
            <a:extLst>
              <a:ext uri="{FF2B5EF4-FFF2-40B4-BE49-F238E27FC236}">
                <a16:creationId xmlns:a16="http://schemas.microsoft.com/office/drawing/2014/main" id="{EB7CEE9B-34F7-4A40-8DC9-D869D5F09715}"/>
              </a:ext>
            </a:extLst>
          </p:cNvPr>
          <p:cNvSpPr txBox="1">
            <a:spLocks/>
          </p:cNvSpPr>
          <p:nvPr/>
        </p:nvSpPr>
        <p:spPr>
          <a:xfrm>
            <a:off x="1536478" y="3221573"/>
            <a:ext cx="9144000" cy="8843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800" dirty="0"/>
              <a:t>YouTube</a:t>
            </a:r>
          </a:p>
        </p:txBody>
      </p:sp>
    </p:spTree>
    <p:extLst>
      <p:ext uri="{BB962C8B-B14F-4D97-AF65-F5344CB8AC3E}">
        <p14:creationId xmlns:p14="http://schemas.microsoft.com/office/powerpoint/2010/main" val="221781172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4C69D-E728-4DB1-9360-602FECE4BEAE}"/>
              </a:ext>
            </a:extLst>
          </p:cNvPr>
          <p:cNvSpPr>
            <a:spLocks noGrp="1"/>
          </p:cNvSpPr>
          <p:nvPr>
            <p:ph type="ctrTitle"/>
          </p:nvPr>
        </p:nvSpPr>
        <p:spPr>
          <a:xfrm>
            <a:off x="1524000" y="1122362"/>
            <a:ext cx="9144000" cy="2840037"/>
          </a:xfrm>
        </p:spPr>
        <p:txBody>
          <a:bodyPr>
            <a:normAutofit/>
          </a:bodyPr>
          <a:lstStyle/>
          <a:p>
            <a:r>
              <a:rPr lang="en-US" sz="5800"/>
              <a:t>Thanks!</a:t>
            </a:r>
          </a:p>
        </p:txBody>
      </p:sp>
      <p:sp>
        <p:nvSpPr>
          <p:cNvPr id="3" name="Content Placeholder 2">
            <a:extLst>
              <a:ext uri="{FF2B5EF4-FFF2-40B4-BE49-F238E27FC236}">
                <a16:creationId xmlns:a16="http://schemas.microsoft.com/office/drawing/2014/main" id="{11D38AD7-1A3A-4002-911C-EFF9AA883731}"/>
              </a:ext>
            </a:extLst>
          </p:cNvPr>
          <p:cNvSpPr>
            <a:spLocks noGrp="1"/>
          </p:cNvSpPr>
          <p:nvPr>
            <p:ph type="subTitle" idx="1"/>
          </p:nvPr>
        </p:nvSpPr>
        <p:spPr>
          <a:xfrm>
            <a:off x="1524000" y="4256436"/>
            <a:ext cx="9144000" cy="1600818"/>
          </a:xfrm>
        </p:spPr>
        <p:txBody>
          <a:bodyPr>
            <a:normAutofit lnSpcReduction="10000"/>
          </a:bodyPr>
          <a:lstStyle/>
          <a:p>
            <a:br>
              <a:rPr lang="en-US" dirty="0"/>
            </a:br>
            <a:r>
              <a:rPr lang="en-US" dirty="0"/>
              <a:t>Questions?</a:t>
            </a:r>
          </a:p>
          <a:p>
            <a:r>
              <a:rPr lang="en-US" dirty="0"/>
              <a:t>Slides available at http://phy.ant.red</a:t>
            </a:r>
          </a:p>
          <a:p>
            <a:r>
              <a:rPr lang="en-US" dirty="0"/>
              <a:t>Twitter @</a:t>
            </a:r>
            <a:r>
              <a:rPr lang="en-US" dirty="0" err="1"/>
              <a:t>icryo</a:t>
            </a:r>
            <a:endParaRPr lang="en-US" dirty="0"/>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540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8D98-1CC6-4998-92A8-4776C03851F3}"/>
              </a:ext>
            </a:extLst>
          </p:cNvPr>
          <p:cNvSpPr>
            <a:spLocks noGrp="1"/>
          </p:cNvSpPr>
          <p:nvPr>
            <p:ph type="title"/>
          </p:nvPr>
        </p:nvSpPr>
        <p:spPr>
          <a:xfrm>
            <a:off x="645161" y="2630342"/>
            <a:ext cx="3363974" cy="1597315"/>
          </a:xfrm>
          <a:noFill/>
          <a:ln w="19050">
            <a:solidFill>
              <a:schemeClr val="bg1"/>
            </a:solidFill>
          </a:ln>
        </p:spPr>
        <p:txBody>
          <a:bodyPr wrap="square">
            <a:normAutofit/>
          </a:bodyPr>
          <a:lstStyle/>
          <a:p>
            <a:pPr algn="ctr"/>
            <a:r>
              <a:rPr lang="en-US" sz="7200" dirty="0">
                <a:solidFill>
                  <a:srgbClr val="FFFFFF"/>
                </a:solidFill>
              </a:rPr>
              <a:t>Agenda</a:t>
            </a:r>
            <a:endParaRPr lang="en-US" sz="2800" dirty="0">
              <a:solidFill>
                <a:schemeClr val="bg1"/>
              </a:solidFill>
            </a:endParaRPr>
          </a:p>
        </p:txBody>
      </p:sp>
      <p:graphicFrame>
        <p:nvGraphicFramePr>
          <p:cNvPr id="7" name="Content Placeholder 2">
            <a:extLst>
              <a:ext uri="{FF2B5EF4-FFF2-40B4-BE49-F238E27FC236}">
                <a16:creationId xmlns:a16="http://schemas.microsoft.com/office/drawing/2014/main" id="{3E54D13F-14E2-45E4-8AB1-852A10D4C44C}"/>
              </a:ext>
            </a:extLst>
          </p:cNvPr>
          <p:cNvGraphicFramePr>
            <a:graphicFrameLocks/>
          </p:cNvGraphicFramePr>
          <p:nvPr>
            <p:extLst>
              <p:ext uri="{D42A27DB-BD31-4B8C-83A1-F6EECF244321}">
                <p14:modId xmlns:p14="http://schemas.microsoft.com/office/powerpoint/2010/main" val="4705435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91085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8D98-1CC6-4998-92A8-4776C03851F3}"/>
              </a:ext>
            </a:extLst>
          </p:cNvPr>
          <p:cNvSpPr>
            <a:spLocks noGrp="1"/>
          </p:cNvSpPr>
          <p:nvPr>
            <p:ph type="title"/>
          </p:nvPr>
        </p:nvSpPr>
        <p:spPr>
          <a:xfrm>
            <a:off x="643467" y="643467"/>
            <a:ext cx="3363974" cy="1597315"/>
          </a:xfrm>
          <a:noFill/>
          <a:ln w="19050">
            <a:solidFill>
              <a:schemeClr val="bg1"/>
            </a:solidFill>
          </a:ln>
        </p:spPr>
        <p:txBody>
          <a:bodyPr wrap="square">
            <a:normAutofit fontScale="90000"/>
          </a:bodyPr>
          <a:lstStyle/>
          <a:p>
            <a:pPr algn="ctr"/>
            <a:r>
              <a:rPr lang="en-US" sz="4000" dirty="0">
                <a:solidFill>
                  <a:schemeClr val="bg1"/>
                </a:solidFill>
              </a:rPr>
              <a:t>Small Format Interchangeable Core</a:t>
            </a:r>
          </a:p>
        </p:txBody>
      </p:sp>
      <p:sp>
        <p:nvSpPr>
          <p:cNvPr id="3" name="Content Placeholder 2">
            <a:extLst>
              <a:ext uri="{FF2B5EF4-FFF2-40B4-BE49-F238E27FC236}">
                <a16:creationId xmlns:a16="http://schemas.microsoft.com/office/drawing/2014/main" id="{8D964345-29E5-4BD6-A7FB-5E5602328850}"/>
              </a:ext>
            </a:extLst>
          </p:cNvPr>
          <p:cNvSpPr>
            <a:spLocks noGrp="1"/>
          </p:cNvSpPr>
          <p:nvPr>
            <p:ph idx="1"/>
          </p:nvPr>
        </p:nvSpPr>
        <p:spPr>
          <a:xfrm>
            <a:off x="643468" y="2638044"/>
            <a:ext cx="3363974" cy="3415622"/>
          </a:xfrm>
        </p:spPr>
        <p:txBody>
          <a:bodyPr>
            <a:normAutofit fontScale="40000" lnSpcReduction="20000"/>
          </a:bodyPr>
          <a:lstStyle/>
          <a:p>
            <a:r>
              <a:rPr lang="en-US" sz="6000" dirty="0">
                <a:solidFill>
                  <a:schemeClr val="bg1"/>
                </a:solidFill>
              </a:rPr>
              <a:t>Commonly found in Hotels, Schools, Office buildings, etc..</a:t>
            </a:r>
          </a:p>
          <a:p>
            <a:r>
              <a:rPr lang="en-US" sz="6000" dirty="0" err="1">
                <a:solidFill>
                  <a:schemeClr val="bg1"/>
                </a:solidFill>
              </a:rPr>
              <a:t>Masterkey</a:t>
            </a:r>
            <a:r>
              <a:rPr lang="en-US" sz="6000" dirty="0">
                <a:solidFill>
                  <a:schemeClr val="bg1"/>
                </a:solidFill>
              </a:rPr>
              <a:t> systems</a:t>
            </a:r>
          </a:p>
          <a:p>
            <a:r>
              <a:rPr lang="en-US" sz="6000" dirty="0">
                <a:solidFill>
                  <a:schemeClr val="bg1"/>
                </a:solidFill>
              </a:rPr>
              <a:t>Removable with a control key</a:t>
            </a:r>
          </a:p>
          <a:p>
            <a:r>
              <a:rPr lang="en-US" sz="6000" dirty="0">
                <a:solidFill>
                  <a:schemeClr val="bg1"/>
                </a:solidFill>
              </a:rPr>
              <a:t>Can be unlocked with an operating key</a:t>
            </a:r>
          </a:p>
          <a:p>
            <a:pPr lvl="2"/>
            <a:endParaRPr lang="en-US" sz="1400" dirty="0">
              <a:solidFill>
                <a:schemeClr val="bg1"/>
              </a:solidFill>
            </a:endParaRPr>
          </a:p>
        </p:txBody>
      </p:sp>
      <p:pic>
        <p:nvPicPr>
          <p:cNvPr id="7" name="Picture 6">
            <a:extLst>
              <a:ext uri="{FF2B5EF4-FFF2-40B4-BE49-F238E27FC236}">
                <a16:creationId xmlns:a16="http://schemas.microsoft.com/office/drawing/2014/main" id="{E65B6910-692F-4C0E-80DD-40B266ED1E92}"/>
              </a:ext>
            </a:extLst>
          </p:cNvPr>
          <p:cNvPicPr>
            <a:picLocks noChangeAspect="1"/>
          </p:cNvPicPr>
          <p:nvPr/>
        </p:nvPicPr>
        <p:blipFill rotWithShape="1">
          <a:blip r:embed="rId2"/>
          <a:srcRect t="2642" r="5" b="5"/>
          <a:stretch/>
        </p:blipFill>
        <p:spPr>
          <a:xfrm>
            <a:off x="6341659" y="40317"/>
            <a:ext cx="4011692" cy="3231964"/>
          </a:xfrm>
          <a:prstGeom prst="rect">
            <a:avLst/>
          </a:prstGeom>
          <a:effectLst/>
        </p:spPr>
      </p:pic>
      <p:pic>
        <p:nvPicPr>
          <p:cNvPr id="8" name="Content Placeholder 3">
            <a:extLst>
              <a:ext uri="{FF2B5EF4-FFF2-40B4-BE49-F238E27FC236}">
                <a16:creationId xmlns:a16="http://schemas.microsoft.com/office/drawing/2014/main" id="{E98D2EF0-F907-4AEE-817D-55EAF52D38D1}"/>
              </a:ext>
            </a:extLst>
          </p:cNvPr>
          <p:cNvPicPr>
            <a:picLocks noChangeAspect="1"/>
          </p:cNvPicPr>
          <p:nvPr/>
        </p:nvPicPr>
        <p:blipFill rotWithShape="1">
          <a:blip r:embed="rId3"/>
          <a:srcRect l="1148" t="-1" r="6553" b="6"/>
          <a:stretch/>
        </p:blipFill>
        <p:spPr>
          <a:xfrm>
            <a:off x="6096000" y="3429000"/>
            <a:ext cx="4503010" cy="3231964"/>
          </a:xfrm>
          <a:prstGeom prst="rect">
            <a:avLst/>
          </a:prstGeom>
        </p:spPr>
      </p:pic>
    </p:spTree>
    <p:extLst>
      <p:ext uri="{BB962C8B-B14F-4D97-AF65-F5344CB8AC3E}">
        <p14:creationId xmlns:p14="http://schemas.microsoft.com/office/powerpoint/2010/main" val="29347103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E7268E6-A6F2-43AE-BD83-27ED8E2706CE}"/>
              </a:ext>
            </a:extLst>
          </p:cNvPr>
          <p:cNvSpPr>
            <a:spLocks noGrp="1"/>
          </p:cNvSpPr>
          <p:nvPr>
            <p:ph type="ctrTitle"/>
          </p:nvPr>
        </p:nvSpPr>
        <p:spPr>
          <a:xfrm>
            <a:off x="1524000" y="1122362"/>
            <a:ext cx="9144000" cy="2840037"/>
          </a:xfrm>
        </p:spPr>
        <p:txBody>
          <a:bodyPr>
            <a:normAutofit/>
          </a:bodyPr>
          <a:lstStyle/>
          <a:p>
            <a:r>
              <a:rPr lang="en-US" sz="5800"/>
              <a:t>Video of BEST SFICS</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A close up of a logo&#10;&#10;Description automatically generated">
            <a:extLst>
              <a:ext uri="{FF2B5EF4-FFF2-40B4-BE49-F238E27FC236}">
                <a16:creationId xmlns:a16="http://schemas.microsoft.com/office/drawing/2014/main" id="{B8F0889E-D376-48E4-A9FF-D3E1D812B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8002" y="246383"/>
            <a:ext cx="2323998" cy="1684994"/>
          </a:xfrm>
          <a:prstGeom prst="rect">
            <a:avLst/>
          </a:prstGeom>
        </p:spPr>
      </p:pic>
    </p:spTree>
    <p:extLst>
      <p:ext uri="{BB962C8B-B14F-4D97-AF65-F5344CB8AC3E}">
        <p14:creationId xmlns:p14="http://schemas.microsoft.com/office/powerpoint/2010/main" val="168931804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8D98-1CC6-4998-92A8-4776C03851F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a:solidFill>
                  <a:schemeClr val="bg1"/>
                </a:solidFill>
              </a:rPr>
              <a:t>BEST SFIC Keying Systems</a:t>
            </a:r>
          </a:p>
        </p:txBody>
      </p:sp>
      <p:sp>
        <p:nvSpPr>
          <p:cNvPr id="3" name="Content Placeholder 2">
            <a:extLst>
              <a:ext uri="{FF2B5EF4-FFF2-40B4-BE49-F238E27FC236}">
                <a16:creationId xmlns:a16="http://schemas.microsoft.com/office/drawing/2014/main" id="{8D964345-29E5-4BD6-A7FB-5E5602328850}"/>
              </a:ext>
            </a:extLst>
          </p:cNvPr>
          <p:cNvSpPr>
            <a:spLocks noGrp="1"/>
          </p:cNvSpPr>
          <p:nvPr>
            <p:ph idx="1"/>
          </p:nvPr>
        </p:nvSpPr>
        <p:spPr>
          <a:xfrm>
            <a:off x="643468" y="2638044"/>
            <a:ext cx="3363974" cy="3415622"/>
          </a:xfrm>
        </p:spPr>
        <p:txBody>
          <a:bodyPr>
            <a:normAutofit/>
          </a:bodyPr>
          <a:lstStyle/>
          <a:p>
            <a:pPr lvl="0"/>
            <a:r>
              <a:rPr lang="en-US" dirty="0">
                <a:solidFill>
                  <a:schemeClr val="bg1"/>
                </a:solidFill>
              </a:rPr>
              <a:t>A2 vs A3 vs A4 – 7 Pin </a:t>
            </a:r>
          </a:p>
          <a:p>
            <a:pPr lvl="1"/>
            <a:r>
              <a:rPr lang="en-US" dirty="0">
                <a:solidFill>
                  <a:schemeClr val="bg1"/>
                </a:solidFill>
              </a:rPr>
              <a:t>A2 = 16,384</a:t>
            </a:r>
          </a:p>
          <a:p>
            <a:r>
              <a:rPr lang="en-US" dirty="0">
                <a:solidFill>
                  <a:schemeClr val="bg1"/>
                </a:solidFill>
              </a:rPr>
              <a:t>A2 is the most common</a:t>
            </a:r>
          </a:p>
          <a:p>
            <a:pPr marL="0" indent="0">
              <a:buNone/>
            </a:pPr>
            <a:endParaRPr lang="en-US" dirty="0">
              <a:solidFill>
                <a:schemeClr val="bg1"/>
              </a:solidFill>
            </a:endParaRPr>
          </a:p>
        </p:txBody>
      </p:sp>
      <p:pic>
        <p:nvPicPr>
          <p:cNvPr id="9" name="Picture 8">
            <a:extLst>
              <a:ext uri="{FF2B5EF4-FFF2-40B4-BE49-F238E27FC236}">
                <a16:creationId xmlns:a16="http://schemas.microsoft.com/office/drawing/2014/main" id="{DD9A7BF2-20D4-4156-ABD7-3BCF17904506}"/>
              </a:ext>
            </a:extLst>
          </p:cNvPr>
          <p:cNvPicPr>
            <a:picLocks noChangeAspect="1"/>
          </p:cNvPicPr>
          <p:nvPr/>
        </p:nvPicPr>
        <p:blipFill rotWithShape="1">
          <a:blip r:embed="rId3"/>
          <a:srcRect b="22465"/>
          <a:stretch/>
        </p:blipFill>
        <p:spPr>
          <a:xfrm>
            <a:off x="5007361" y="83485"/>
            <a:ext cx="7184639" cy="3147395"/>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A1EBFA3F-34D4-4F95-AC74-56FAFC139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680" y="3524250"/>
            <a:ext cx="3810000" cy="3333750"/>
          </a:xfrm>
          <a:prstGeom prst="rect">
            <a:avLst/>
          </a:prstGeom>
        </p:spPr>
      </p:pic>
    </p:spTree>
    <p:extLst>
      <p:ext uri="{BB962C8B-B14F-4D97-AF65-F5344CB8AC3E}">
        <p14:creationId xmlns:p14="http://schemas.microsoft.com/office/powerpoint/2010/main" val="374977030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48D98-1CC6-4998-92A8-4776C03851F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a:solidFill>
                  <a:schemeClr val="bg1"/>
                </a:solidFill>
              </a:rPr>
              <a:t>High value keys</a:t>
            </a:r>
          </a:p>
        </p:txBody>
      </p:sp>
      <p:sp>
        <p:nvSpPr>
          <p:cNvPr id="3" name="Content Placeholder 2">
            <a:extLst>
              <a:ext uri="{FF2B5EF4-FFF2-40B4-BE49-F238E27FC236}">
                <a16:creationId xmlns:a16="http://schemas.microsoft.com/office/drawing/2014/main" id="{8D964345-29E5-4BD6-A7FB-5E5602328850}"/>
              </a:ext>
            </a:extLst>
          </p:cNvPr>
          <p:cNvSpPr>
            <a:spLocks noGrp="1"/>
          </p:cNvSpPr>
          <p:nvPr>
            <p:ph idx="1"/>
          </p:nvPr>
        </p:nvSpPr>
        <p:spPr>
          <a:xfrm>
            <a:off x="643468" y="2638044"/>
            <a:ext cx="3363974" cy="3415622"/>
          </a:xfrm>
        </p:spPr>
        <p:txBody>
          <a:bodyPr>
            <a:normAutofit fontScale="32500" lnSpcReduction="20000"/>
          </a:bodyPr>
          <a:lstStyle/>
          <a:p>
            <a:r>
              <a:rPr lang="en-US" sz="5500" dirty="0">
                <a:solidFill>
                  <a:schemeClr val="bg1"/>
                </a:solidFill>
              </a:rPr>
              <a:t>CT – Control</a:t>
            </a:r>
          </a:p>
          <a:p>
            <a:r>
              <a:rPr lang="en-US" sz="5500" b="1" dirty="0">
                <a:solidFill>
                  <a:schemeClr val="bg1"/>
                </a:solidFill>
              </a:rPr>
              <a:t>GM</a:t>
            </a:r>
            <a:r>
              <a:rPr lang="en-US" sz="5500" dirty="0">
                <a:solidFill>
                  <a:schemeClr val="bg1"/>
                </a:solidFill>
              </a:rPr>
              <a:t> – Grand master (operates all locks)</a:t>
            </a:r>
          </a:p>
          <a:p>
            <a:pPr lvl="1"/>
            <a:r>
              <a:rPr lang="en-US" sz="5500" b="1" dirty="0">
                <a:solidFill>
                  <a:schemeClr val="bg1"/>
                </a:solidFill>
              </a:rPr>
              <a:t>MA</a:t>
            </a:r>
          </a:p>
          <a:p>
            <a:pPr lvl="1"/>
            <a:r>
              <a:rPr lang="en-US" sz="5500" b="1" dirty="0">
                <a:solidFill>
                  <a:schemeClr val="bg1"/>
                </a:solidFill>
              </a:rPr>
              <a:t>MB</a:t>
            </a:r>
          </a:p>
          <a:p>
            <a:pPr lvl="1"/>
            <a:r>
              <a:rPr lang="en-US" sz="5500" b="1" dirty="0">
                <a:solidFill>
                  <a:schemeClr val="bg1"/>
                </a:solidFill>
              </a:rPr>
              <a:t>MC</a:t>
            </a:r>
          </a:p>
          <a:p>
            <a:pPr lvl="1"/>
            <a:r>
              <a:rPr lang="en-US" sz="5500" b="1" dirty="0">
                <a:solidFill>
                  <a:schemeClr val="bg1"/>
                </a:solidFill>
              </a:rPr>
              <a:t>MD</a:t>
            </a:r>
          </a:p>
          <a:p>
            <a:pPr lvl="2"/>
            <a:r>
              <a:rPr lang="en-US" sz="5500" dirty="0">
                <a:solidFill>
                  <a:schemeClr val="bg1"/>
                </a:solidFill>
              </a:rPr>
              <a:t>AA</a:t>
            </a:r>
          </a:p>
          <a:p>
            <a:pPr lvl="3"/>
            <a:r>
              <a:rPr lang="en-US" sz="5500" dirty="0">
                <a:solidFill>
                  <a:schemeClr val="bg1"/>
                </a:solidFill>
              </a:rPr>
              <a:t>AA1</a:t>
            </a:r>
          </a:p>
          <a:p>
            <a:pPr lvl="3"/>
            <a:r>
              <a:rPr lang="en-US" sz="5500" dirty="0">
                <a:solidFill>
                  <a:schemeClr val="bg1"/>
                </a:solidFill>
              </a:rPr>
              <a:t>AA2</a:t>
            </a:r>
          </a:p>
          <a:p>
            <a:pPr lvl="2"/>
            <a:r>
              <a:rPr lang="en-US" sz="5500" dirty="0">
                <a:solidFill>
                  <a:schemeClr val="bg1"/>
                </a:solidFill>
              </a:rPr>
              <a:t>BB</a:t>
            </a:r>
          </a:p>
          <a:p>
            <a:pPr lvl="3"/>
            <a:r>
              <a:rPr lang="en-US" sz="5500" dirty="0">
                <a:solidFill>
                  <a:schemeClr val="bg1"/>
                </a:solidFill>
              </a:rPr>
              <a:t>BB1</a:t>
            </a:r>
          </a:p>
          <a:p>
            <a:r>
              <a:rPr lang="en-US" sz="5500" dirty="0">
                <a:solidFill>
                  <a:schemeClr val="bg1"/>
                </a:solidFill>
              </a:rPr>
              <a:t>SM = Submaster</a:t>
            </a:r>
          </a:p>
          <a:p>
            <a:pPr lvl="2"/>
            <a:endParaRPr lang="en-US" sz="1400" dirty="0">
              <a:solidFill>
                <a:schemeClr val="bg1"/>
              </a:solidFill>
            </a:endParaRPr>
          </a:p>
        </p:txBody>
      </p:sp>
      <p:pic>
        <p:nvPicPr>
          <p:cNvPr id="6" name="Picture 5">
            <a:extLst>
              <a:ext uri="{FF2B5EF4-FFF2-40B4-BE49-F238E27FC236}">
                <a16:creationId xmlns:a16="http://schemas.microsoft.com/office/drawing/2014/main" id="{13EF6FD3-C745-46C5-B4C6-8AE1CDB161A9}"/>
              </a:ext>
            </a:extLst>
          </p:cNvPr>
          <p:cNvPicPr>
            <a:picLocks noChangeAspect="1"/>
          </p:cNvPicPr>
          <p:nvPr/>
        </p:nvPicPr>
        <p:blipFill rotWithShape="1">
          <a:blip r:embed="rId2"/>
          <a:srcRect l="980" t="1022" r="2955" b="3484"/>
          <a:stretch/>
        </p:blipFill>
        <p:spPr>
          <a:xfrm>
            <a:off x="4650908" y="419731"/>
            <a:ext cx="7451586" cy="5847944"/>
          </a:xfrm>
          <a:prstGeom prst="rect">
            <a:avLst/>
          </a:prstGeom>
        </p:spPr>
      </p:pic>
    </p:spTree>
    <p:extLst>
      <p:ext uri="{BB962C8B-B14F-4D97-AF65-F5344CB8AC3E}">
        <p14:creationId xmlns:p14="http://schemas.microsoft.com/office/powerpoint/2010/main" val="38352080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AAC7B-BDB0-4C4B-8CC6-6671D3C2001C}"/>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6600" kern="1200" dirty="0">
                <a:solidFill>
                  <a:schemeClr val="bg1">
                    <a:lumMod val="85000"/>
                    <a:lumOff val="15000"/>
                  </a:schemeClr>
                </a:solidFill>
                <a:latin typeface="+mj-lt"/>
                <a:ea typeface="+mj-ea"/>
                <a:cs typeface="+mj-cs"/>
              </a:rPr>
              <a:t>BEST </a:t>
            </a:r>
            <a:r>
              <a:rPr lang="en-US" sz="6600" dirty="0">
                <a:solidFill>
                  <a:schemeClr val="bg1">
                    <a:lumMod val="85000"/>
                    <a:lumOff val="15000"/>
                  </a:schemeClr>
                </a:solidFill>
              </a:rPr>
              <a:t>Keys</a:t>
            </a:r>
            <a:endParaRPr lang="en-US" sz="6600" kern="1200" dirty="0">
              <a:solidFill>
                <a:schemeClr val="bg1">
                  <a:lumMod val="85000"/>
                  <a:lumOff val="15000"/>
                </a:schemeClr>
              </a:solidFill>
              <a:latin typeface="+mj-lt"/>
              <a:ea typeface="+mj-ea"/>
              <a:cs typeface="+mj-cs"/>
            </a:endParaRPr>
          </a:p>
        </p:txBody>
      </p:sp>
      <p:pic>
        <p:nvPicPr>
          <p:cNvPr id="6" name="Content Placeholder 3">
            <a:extLst>
              <a:ext uri="{FF2B5EF4-FFF2-40B4-BE49-F238E27FC236}">
                <a16:creationId xmlns:a16="http://schemas.microsoft.com/office/drawing/2014/main" id="{0F9DE174-8244-421C-B35D-956995EA7E8A}"/>
              </a:ext>
            </a:extLst>
          </p:cNvPr>
          <p:cNvPicPr>
            <a:picLocks noGrp="1" noChangeAspect="1"/>
          </p:cNvPicPr>
          <p:nvPr>
            <p:ph idx="1"/>
          </p:nvPr>
        </p:nvPicPr>
        <p:blipFill rotWithShape="1">
          <a:blip r:embed="rId2"/>
          <a:srcRect t="9383" b="2739"/>
          <a:stretch/>
        </p:blipFill>
        <p:spPr>
          <a:xfrm>
            <a:off x="4857019" y="1148787"/>
            <a:ext cx="7334981" cy="4560425"/>
          </a:xfrm>
          <a:prstGeom prst="rect">
            <a:avLst/>
          </a:prstGeom>
        </p:spPr>
      </p:pic>
    </p:spTree>
    <p:extLst>
      <p:ext uri="{BB962C8B-B14F-4D97-AF65-F5344CB8AC3E}">
        <p14:creationId xmlns:p14="http://schemas.microsoft.com/office/powerpoint/2010/main" val="1301061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AAC7B-BDB0-4C4B-8CC6-6671D3C2001C}"/>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7200" kern="1200" dirty="0">
                <a:solidFill>
                  <a:schemeClr val="bg1">
                    <a:lumMod val="85000"/>
                    <a:lumOff val="15000"/>
                  </a:schemeClr>
                </a:solidFill>
                <a:latin typeface="+mj-lt"/>
                <a:ea typeface="+mj-ea"/>
                <a:cs typeface="+mj-cs"/>
              </a:rPr>
              <a:t>BEST </a:t>
            </a:r>
            <a:r>
              <a:rPr lang="en-US" sz="7200" dirty="0">
                <a:solidFill>
                  <a:schemeClr val="bg1">
                    <a:lumMod val="85000"/>
                    <a:lumOff val="15000"/>
                  </a:schemeClr>
                </a:solidFill>
              </a:rPr>
              <a:t>Cores</a:t>
            </a:r>
            <a:endParaRPr lang="en-US" sz="7200" kern="1200" dirty="0">
              <a:solidFill>
                <a:schemeClr val="bg1">
                  <a:lumMod val="85000"/>
                  <a:lumOff val="15000"/>
                </a:schemeClr>
              </a:solidFill>
              <a:latin typeface="+mj-lt"/>
              <a:ea typeface="+mj-ea"/>
              <a:cs typeface="+mj-cs"/>
            </a:endParaRPr>
          </a:p>
        </p:txBody>
      </p:sp>
      <p:pic>
        <p:nvPicPr>
          <p:cNvPr id="8" name="Content Placeholder 2">
            <a:extLst>
              <a:ext uri="{FF2B5EF4-FFF2-40B4-BE49-F238E27FC236}">
                <a16:creationId xmlns:a16="http://schemas.microsoft.com/office/drawing/2014/main" id="{8EA8871D-E31E-43C7-A808-AD2C4AEBFD5A}"/>
              </a:ext>
            </a:extLst>
          </p:cNvPr>
          <p:cNvPicPr>
            <a:picLocks noChangeAspect="1"/>
          </p:cNvPicPr>
          <p:nvPr/>
        </p:nvPicPr>
        <p:blipFill rotWithShape="1">
          <a:blip r:embed="rId3"/>
          <a:srcRect t="27716" b="12918"/>
          <a:stretch/>
        </p:blipFill>
        <p:spPr>
          <a:xfrm>
            <a:off x="4803733" y="1120285"/>
            <a:ext cx="7388267" cy="4155847"/>
          </a:xfrm>
          <a:prstGeom prst="rect">
            <a:avLst/>
          </a:prstGeom>
        </p:spPr>
      </p:pic>
    </p:spTree>
    <p:extLst>
      <p:ext uri="{BB962C8B-B14F-4D97-AF65-F5344CB8AC3E}">
        <p14:creationId xmlns:p14="http://schemas.microsoft.com/office/powerpoint/2010/main" val="852334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574</Words>
  <Application>Microsoft Office PowerPoint</Application>
  <PresentationFormat>Widescreen</PresentationFormat>
  <Paragraphs>114</Paragraphs>
  <Slides>24</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Keystone to the Kingdom</vt:lpstr>
      <vt:lpstr>PowerPoint Presentation</vt:lpstr>
      <vt:lpstr>Agenda</vt:lpstr>
      <vt:lpstr>Small Format Interchangeable Core</vt:lpstr>
      <vt:lpstr>Video of BEST SFICS</vt:lpstr>
      <vt:lpstr>BEST SFIC Keying Systems</vt:lpstr>
      <vt:lpstr>High value keys</vt:lpstr>
      <vt:lpstr>BEST Keys</vt:lpstr>
      <vt:lpstr>BEST Cores</vt:lpstr>
      <vt:lpstr>BEST Keyways</vt:lpstr>
      <vt:lpstr>Lateral Movement</vt:lpstr>
      <vt:lpstr>PowerPoint Presentation</vt:lpstr>
      <vt:lpstr>Striking out?</vt:lpstr>
      <vt:lpstr>Reconstructing Keys</vt:lpstr>
      <vt:lpstr>Keystone Web</vt:lpstr>
      <vt:lpstr>PowerPoint Presentation</vt:lpstr>
      <vt:lpstr>Walkthrough CTF</vt:lpstr>
      <vt:lpstr>Picking BEST SFICs</vt:lpstr>
      <vt:lpstr>Removing SFIC pins</vt:lpstr>
      <vt:lpstr>Using a decoding chart</vt:lpstr>
      <vt:lpstr>More on decoding</vt:lpstr>
      <vt:lpstr>Creating keys</vt:lpstr>
      <vt:lpstr>Continued Education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Keystone to the Kingdom?</dc:title>
  <dc:creator>Austin Marck</dc:creator>
  <cp:lastModifiedBy>Austin Marck</cp:lastModifiedBy>
  <cp:revision>7</cp:revision>
  <dcterms:created xsi:type="dcterms:W3CDTF">2020-06-14T03:33:06Z</dcterms:created>
  <dcterms:modified xsi:type="dcterms:W3CDTF">2020-06-14T19:42:37Z</dcterms:modified>
</cp:coreProperties>
</file>